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40" name="Picture 39"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41" name="Picture 40"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$39/MWh</a:t>
            </a:r>
            <a:r>
              <a:rPr lang="en-US" sz="1600"/>
              <a:t>, with a range of land-based estimates from the single-variable sensitivity analysis covering $30–$59/MWh.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95</a:t>
            </a:r>
            <a:r>
              <a:rPr lang="en-US" sz="1600" b="1"/>
              <a:t>/MWh</a:t>
            </a:r>
            <a:r>
              <a:rPr lang="en-US" sz="1600"/>
              <a:t>, and the </a:t>
            </a:r>
            <a:r>
              <a:rPr lang="en-US" sz="1600" b="1"/>
              <a:t>floating substructure reference project estimate is $</a:t>
            </a:r>
            <a:r>
              <a:rPr lang="en-US" sz="1600" b="1">
                <a:solidFill>
                  <a:srgbClr val="000000"/>
                </a:solidFill>
              </a:rPr>
              <a:t>145</a:t>
            </a:r>
            <a:r>
              <a:rPr lang="en-US" sz="1600" b="1"/>
              <a:t>/MWh</a:t>
            </a:r>
            <a:r>
              <a:rPr lang="en-US" sz="1600"/>
              <a:t>. These two reference projects give a single-variable sensitivity range of $55–$170/MWh. This range is primarily caused by the large variation in </a:t>
            </a:r>
            <a:r>
              <a:rPr lang="en-US" sz="1600" err="1"/>
              <a:t>CapEx</a:t>
            </a:r>
            <a:r>
              <a:rPr lang="en-US" sz="1600"/>
              <a:t> ($1,800–$7,711/kW)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$235/MWh and $163/MWh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$78/MWh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pic>
        <p:nvPicPr>
          <p:cNvPr id="11" name="Picture 10" descr="GPRA_LBW.png"/>
          <p:cNvPicPr>
            <a:picLocks noChangeAspect="1"/>
          </p:cNvPicPr>
          <p:nvPr/>
        </p:nvPicPr>
        <p:blipFill>
          <a:blip r:embed="rId5"/>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pic>
        <p:nvPicPr>
          <p:cNvPr id="8" name="Picture 7" descr="GPRA_FBOW.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969</a:t>
                      </a:r>
                    </a:p>
                  </a:txBody>
                  <a:tcPr/>
                </a:tc>
              </a:tr>
              <a:tr h="228600">
                <a:tc>
                  <a:txBody>
                    <a:bodyPr/>
                    <a:lstStyle/>
                    <a:p>
                      <a:pPr algn="ctr">
                        <a:defRPr sz="800"/>
                      </a:pPr>
                      <a:r>
                        <a:t>Tower</a:t>
                      </a:r>
                    </a:p>
                  </a:txBody>
                  <a:tcPr/>
                </a:tc>
                <a:tc>
                  <a:txBody>
                    <a:bodyPr/>
                    <a:lstStyle/>
                    <a:p>
                      <a:pPr algn="ctr">
                        <a:defRPr sz="800"/>
                      </a:pPr>
                      <a:r>
                        <a:t>245</a:t>
                      </a:r>
                    </a:p>
                  </a:txBody>
                  <a:tcPr/>
                </a:tc>
              </a:tr>
              <a:tr h="228600">
                <a:tc>
                  <a:txBody>
                    <a:bodyPr/>
                    <a:lstStyle/>
                    <a:p>
                      <a:pPr algn="ctr">
                        <a:defRPr sz="800"/>
                      </a:pPr>
                      <a:r>
                        <a:t>Nacelle</a:t>
                      </a:r>
                    </a:p>
                  </a:txBody>
                  <a:tcPr/>
                </a:tc>
                <a:tc>
                  <a:txBody>
                    <a:bodyPr/>
                    <a:lstStyle/>
                    <a:p>
                      <a:pPr algn="ctr">
                        <a:defRPr sz="800"/>
                      </a:pPr>
                      <a:r>
                        <a:t>424</a:t>
                      </a:r>
                    </a:p>
                  </a:txBody>
                  <a:tcPr/>
                </a:tc>
              </a:tr>
              <a:tr h="228600">
                <a:tc>
                  <a:txBody>
                    <a:bodyPr/>
                    <a:lstStyle/>
                    <a:p>
                      <a:pPr algn="ctr">
                        <a:defRPr sz="800"/>
                      </a:pPr>
                      <a:r>
                        <a:t>Rotor</a:t>
                      </a:r>
                    </a:p>
                  </a:txBody>
                  <a:tcPr/>
                </a:tc>
                <a:tc>
                  <a:txBody>
                    <a:bodyPr/>
                    <a:lstStyle/>
                    <a:p>
                      <a:pPr algn="ctr">
                        <a:defRPr sz="800"/>
                      </a:pPr>
                      <a:r>
                        <a:t>300</a:t>
                      </a:r>
                    </a:p>
                  </a:txBody>
                  <a:tcPr/>
                </a:tc>
              </a:tr>
              <a:tr h="228600">
                <a:tc>
                  <a:txBody>
                    <a:bodyPr/>
                    <a:lstStyle/>
                    <a:p>
                      <a:pPr algn="ctr">
                        <a:defRPr sz="800"/>
                      </a:pPr>
                      <a:r>
                        <a:t>Total Balance of System</a:t>
                      </a:r>
                    </a:p>
                  </a:txBody>
                  <a:tcPr/>
                </a:tc>
                <a:tc>
                  <a:txBody>
                    <a:bodyPr/>
                    <a:lstStyle/>
                    <a:p>
                      <a:pPr algn="ctr">
                        <a:defRPr sz="800"/>
                      </a:pPr>
                      <a:r>
                        <a:t>517</a:t>
                      </a:r>
                    </a:p>
                  </a:txBody>
                  <a:tcPr/>
                </a:tc>
              </a:tr>
              <a:tr h="228600">
                <a:tc>
                  <a:txBody>
                    <a:bodyPr/>
                    <a:lstStyle/>
                    <a:p>
                      <a:pPr algn="ctr">
                        <a:defRPr sz="800"/>
                      </a:pPr>
                      <a:r>
                        <a:t>Wind Turbine Transport</a:t>
                      </a:r>
                    </a:p>
                  </a:txBody>
                  <a:tcPr/>
                </a:tc>
                <a:tc>
                  <a:txBody>
                    <a:bodyPr/>
                    <a:lstStyle/>
                    <a:p>
                      <a:pPr algn="ctr">
                        <a:defRPr sz="800"/>
                      </a:pPr>
                      <a:r>
                        <a:t>172</a:t>
                      </a:r>
                    </a:p>
                  </a:txBody>
                  <a:tcPr/>
                </a:tc>
              </a:tr>
              <a:tr h="228600">
                <a:tc>
                  <a:txBody>
                    <a:bodyPr/>
                    <a:lstStyle/>
                    <a:p>
                      <a:pPr algn="ctr">
                        <a:defRPr sz="800"/>
                      </a:pPr>
                      <a:r>
                        <a:t>Electrical Infrastructure</a:t>
                      </a:r>
                    </a:p>
                  </a:txBody>
                  <a:tcPr/>
                </a:tc>
                <a:tc>
                  <a:txBody>
                    <a:bodyPr/>
                    <a:lstStyle/>
                    <a:p>
                      <a:pPr algn="ctr">
                        <a:defRPr sz="800"/>
                      </a:pPr>
                      <a:r>
                        <a:t>64</a:t>
                      </a:r>
                    </a:p>
                  </a:txBody>
                  <a:tcPr/>
                </a:tc>
              </a:tr>
              <a:tr h="228600">
                <a:tc>
                  <a:txBody>
                    <a:bodyPr/>
                    <a:lstStyle/>
                    <a:p>
                      <a:pPr algn="ctr">
                        <a:defRPr sz="800"/>
                      </a:pPr>
                      <a:r>
                        <a:t>Assembly and Installation</a:t>
                      </a:r>
                    </a:p>
                  </a:txBody>
                  <a:tcPr/>
                </a:tc>
                <a:tc>
                  <a:txBody>
                    <a:bodyPr/>
                    <a:lstStyle/>
                    <a:p>
                      <a:pPr algn="ctr">
                        <a:defRPr sz="800"/>
                      </a:pPr>
                      <a:r>
                        <a:t>89</a:t>
                      </a:r>
                    </a:p>
                  </a:txBody>
                  <a:tcPr/>
                </a:tc>
              </a:tr>
              <a:tr h="228600">
                <a:tc>
                  <a:txBody>
                    <a:bodyPr/>
                    <a:lstStyle/>
                    <a:p>
                      <a:pPr algn="ctr">
                        <a:defRPr sz="800"/>
                      </a:pPr>
                      <a:r>
                        <a:t>Site Access and Staging</a:t>
                      </a:r>
                    </a:p>
                  </a:txBody>
                  <a:tcPr/>
                </a:tc>
                <a:tc>
                  <a:txBody>
                    <a:bodyPr/>
                    <a:lstStyle/>
                    <a:p>
                      <a:pPr algn="ctr">
                        <a:defRPr sz="800"/>
                      </a:pPr>
                      <a:r>
                        <a:t>42</a:t>
                      </a:r>
                    </a:p>
                  </a:txBody>
                  <a:tcPr/>
                </a:tc>
              </a:tr>
              <a:tr h="228600">
                <a:tc>
                  <a:txBody>
                    <a:bodyPr/>
                    <a:lstStyle/>
                    <a:p>
                      <a:pPr algn="ctr">
                        <a:defRPr sz="800"/>
                      </a:pPr>
                      <a:r>
                        <a:t>Foundation</a:t>
                      </a:r>
                    </a:p>
                  </a:txBody>
                  <a:tcPr/>
                </a:tc>
                <a:tc>
                  <a:txBody>
                    <a:bodyPr/>
                    <a:lstStyle/>
                    <a:p>
                      <a:pPr algn="ctr">
                        <a:defRPr sz="800"/>
                      </a:pPr>
                      <a:r>
                        <a:t>106</a:t>
                      </a:r>
                    </a:p>
                  </a:txBody>
                  <a:tcPr/>
                </a:tc>
              </a:tr>
              <a:tr h="228600">
                <a:tc>
                  <a:txBody>
                    <a:bodyPr/>
                    <a:lstStyle/>
                    <a:p>
                      <a:pPr algn="ctr">
                        <a:defRPr sz="800"/>
                      </a:pPr>
                      <a:r>
                        <a:t>Project Management</a:t>
                      </a:r>
                    </a:p>
                  </a:txBody>
                  <a:tcPr/>
                </a:tc>
                <a:tc>
                  <a:txBody>
                    <a:bodyPr/>
                    <a:lstStyle/>
                    <a:p>
                      <a:pPr algn="ctr">
                        <a:defRPr sz="800"/>
                      </a:pPr>
                      <a:r>
                        <a:t>12</a:t>
                      </a:r>
                    </a:p>
                  </a:txBody>
                  <a:tcPr/>
                </a:tc>
              </a:tr>
              <a:tr h="228600">
                <a:tc>
                  <a:txBody>
                    <a:bodyPr/>
                    <a:lstStyle/>
                    <a:p>
                      <a:pPr algn="ctr">
                        <a:defRPr sz="800"/>
                      </a:pPr>
                      <a:r>
                        <a:t>Eng. and Development</a:t>
                      </a:r>
                    </a:p>
                  </a:txBody>
                  <a:tcPr/>
                </a:tc>
                <a:tc>
                  <a:txBody>
                    <a:bodyPr/>
                    <a:lstStyle/>
                    <a:p>
                      <a:pPr algn="ctr">
                        <a:defRPr sz="800"/>
                      </a:pPr>
                      <a:r>
                        <a:t>32</a:t>
                      </a:r>
                    </a:p>
                  </a:txBody>
                  <a:tcPr/>
                </a:tc>
              </a:tr>
              <a:tr h="228600">
                <a:tc>
                  <a:txBody>
                    <a:bodyPr/>
                    <a:lstStyle/>
                    <a:p>
                      <a:pPr algn="ctr">
                        <a:defRPr sz="800"/>
                      </a:pPr>
                      <a:r>
                        <a:t>Total Soft Costs</a:t>
                      </a:r>
                    </a:p>
                  </a:txBody>
                  <a:tcPr/>
                </a:tc>
                <a:tc>
                  <a:txBody>
                    <a:bodyPr/>
                    <a:lstStyle/>
                    <a:p>
                      <a:pPr algn="ctr">
                        <a:defRPr sz="800"/>
                      </a:pPr>
                      <a:r>
                        <a:t>265</a:t>
                      </a:r>
                    </a:p>
                  </a:txBody>
                  <a:tcPr/>
                </a:tc>
              </a:tr>
              <a:tr h="228600">
                <a:tc>
                  <a:txBody>
                    <a:bodyPr/>
                    <a:lstStyle/>
                    <a:p>
                      <a:pPr algn="ctr">
                        <a:defRPr sz="800"/>
                      </a:pPr>
                      <a:r>
                        <a:t>Wind Turbine Warranty</a:t>
                      </a:r>
                    </a:p>
                  </a:txBody>
                  <a:tcPr/>
                </a:tc>
                <a:tc>
                  <a:txBody>
                    <a:bodyPr/>
                    <a:lstStyle/>
                    <a:p>
                      <a:pPr algn="ctr">
                        <a:defRPr sz="800"/>
                      </a:pPr>
                      <a:r>
                        <a:t>115</a:t>
                      </a:r>
                    </a:p>
                  </a:txBody>
                  <a:tcPr/>
                </a:tc>
              </a:tr>
              <a:tr h="228600">
                <a:tc>
                  <a:txBody>
                    <a:bodyPr/>
                    <a:lstStyle/>
                    <a:p>
                      <a:pPr algn="ctr">
                        <a:defRPr sz="800"/>
                      </a:pPr>
                      <a:r>
                        <a:t>Contingency</a:t>
                      </a:r>
                    </a:p>
                  </a:txBody>
                  <a:tcPr/>
                </a:tc>
                <a:tc>
                  <a:txBody>
                    <a:bodyPr/>
                    <a:lstStyle/>
                    <a:p>
                      <a:pPr algn="ctr">
                        <a:defRPr sz="800"/>
                      </a:pPr>
                      <a:r>
                        <a:t>48</a:t>
                      </a:r>
                    </a:p>
                  </a:txBody>
                  <a:tcPr/>
                </a:tc>
              </a:tr>
              <a:tr h="228600">
                <a:tc>
                  <a:txBody>
                    <a:bodyPr/>
                    <a:lstStyle/>
                    <a:p>
                      <a:pPr algn="ctr">
                        <a:defRPr sz="800"/>
                      </a:pPr>
                      <a:r>
                        <a:t>Construction Finance</a:t>
                      </a:r>
                    </a:p>
                  </a:txBody>
                  <a:tcPr/>
                </a:tc>
                <a:tc>
                  <a:txBody>
                    <a:bodyPr/>
                    <a:lstStyle/>
                    <a:p>
                      <a:pPr algn="ctr">
                        <a:defRPr sz="800"/>
                      </a:pPr>
                      <a:r>
                        <a:t>102</a:t>
                      </a:r>
                    </a:p>
                  </a:txBody>
                  <a:tcPr/>
                </a:tc>
              </a:tr>
              <a:tr h="228600">
                <a:tc>
                  <a:txBody>
                    <a:bodyPr/>
                    <a:lstStyle/>
                    <a:p>
                      <a:pPr algn="ctr">
                        <a:defRPr sz="800"/>
                      </a:pPr>
                      <a:r>
                        <a:t>Total CapEx</a:t>
                      </a:r>
                    </a:p>
                  </a:txBody>
                  <a:tcPr/>
                </a:tc>
                <a:tc>
                  <a:txBody>
                    <a:bodyPr/>
                    <a:lstStyle/>
                    <a:p>
                      <a:pPr algn="ctr">
                        <a:defRPr sz="800"/>
                      </a:pPr>
                      <a:r>
                        <a:t>1,751</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1150143" y="114300"/>
            <a:ext cx="6843712" cy="4914900"/>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graphicFrame>
        <p:nvGraphicFramePr>
          <p:cNvPr id="10" name="Table 9"/>
          <p:cNvGraphicFramePr>
            <a:graphicFrameLocks noGrp="1"/>
          </p:cNvGraphicFramePr>
          <p:nvPr/>
        </p:nvGraphicFramePr>
        <p:xfrm>
          <a:off x="914400" y="914400"/>
          <a:ext cx="4114800" cy="4572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a:t>
                      </a:r>
                    </a:p>
                  </a:txBody>
                  <a:tcPr>
                    <a:solidFill>
                      <a:srgbClr val="D9D9D9"/>
                    </a:solidFill>
                  </a:tcPr>
                </a:tc>
                <a:tc>
                  <a:txBody>
                    <a:bodyPr/>
                    <a:lstStyle/>
                    <a:p>
                      <a:pPr algn="ctr">
                        <a:defRPr b="1" sz="800"/>
                      </a:pPr>
                      <a:r>
                        <a:t>Unit</a:t>
                      </a:r>
                    </a:p>
                  </a:txBody>
                  <a:tcPr>
                    <a:solidFill>
                      <a:srgbClr val="D9D9D9"/>
                    </a:solidFill>
                  </a:tcPr>
                </a:tc>
              </a:tr>
              <a:tr h="228600">
                <a:tc>
                  <a:txBody>
                    <a:bodyPr/>
                    <a:lstStyle/>
                    <a:p>
                      <a:pPr algn="ctr">
                        <a:defRPr sz="800"/>
                      </a:pPr>
                      <a:r>
                        <a:t>Operational Expenditures</a:t>
                      </a:r>
                    </a:p>
                  </a:txBody>
                  <a:tcPr/>
                </a:tc>
                <a:tc>
                  <a:txBody>
                    <a:bodyPr/>
                    <a:lstStyle/>
                    <a:p>
                      <a:pPr algn="ctr">
                        <a:defRPr sz="800"/>
                      </a:pPr>
                      <a:r>
                        <a:t>41.0</a:t>
                      </a:r>
                    </a:p>
                  </a:txBody>
                  <a:tcPr/>
                </a:tc>
                <a:tc>
                  <a:txBody>
                    <a:bodyPr/>
                    <a:lstStyle/>
                    <a:p>
                      <a:pPr algn="ctr">
                        <a:defRPr sz="800"/>
                      </a:pPr>
                      <a:r>
                        <a:t>$/kW/yr</a:t>
                      </a:r>
                    </a:p>
                  </a:txBody>
                  <a:tcPr/>
                </a:tc>
              </a:tr>
            </a:tbl>
          </a:graphicData>
        </a:graphic>
      </p:graphicFrame>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1,751</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6.73</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41</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4,100</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39</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1,700</a:t>
                      </a:r>
                    </a:p>
                  </a:txBody>
                  <a:tcPr/>
                </a:tc>
              </a:tr>
              <a:tr h="228600">
                <a:tc>
                  <a:txBody>
                    <a:bodyPr/>
                    <a:lstStyle/>
                    <a:p>
                      <a:pPr algn="ctr">
                        <a:defRPr sz="800"/>
                      </a:pPr>
                      <a:r>
                        <a:t>Turbine</a:t>
                      </a:r>
                    </a:p>
                  </a:txBody>
                  <a:tcPr/>
                </a:tc>
                <a:tc>
                  <a:txBody>
                    <a:bodyPr/>
                    <a:lstStyle/>
                    <a:p>
                      <a:pPr algn="ctr">
                        <a:defRPr sz="800"/>
                      </a:pPr>
                      <a:r>
                        <a:t>1,700</a:t>
                      </a:r>
                    </a:p>
                  </a:txBody>
                  <a:tcPr/>
                </a:tc>
              </a:tr>
              <a:tr h="228600">
                <a:tc>
                  <a:txBody>
                    <a:bodyPr/>
                    <a:lstStyle/>
                    <a:p>
                      <a:pPr algn="ctr">
                        <a:defRPr sz="800"/>
                      </a:pPr>
                      <a:r>
                        <a:t>Total Balance of System</a:t>
                      </a:r>
                    </a:p>
                  </a:txBody>
                  <a:tcPr/>
                </a:tc>
                <a:tc>
                  <a:txBody>
                    <a:bodyPr/>
                    <a:lstStyle/>
                    <a:p>
                      <a:pPr algn="ctr">
                        <a:defRPr sz="800"/>
                      </a:pPr>
                      <a:r>
                        <a:t>2,130</a:t>
                      </a:r>
                    </a:p>
                  </a:txBody>
                  <a:tcPr/>
                </a:tc>
              </a:tr>
              <a:tr h="228600">
                <a:tc>
                  <a:txBody>
                    <a:bodyPr/>
                    <a:lstStyle/>
                    <a:p>
                      <a:pPr algn="ctr">
                        <a:defRPr sz="800"/>
                      </a:pPr>
                      <a:r>
                        <a:t>Array System</a:t>
                      </a:r>
                    </a:p>
                  </a:txBody>
                  <a:tcPr/>
                </a:tc>
                <a:tc>
                  <a:txBody>
                    <a:bodyPr/>
                    <a:lstStyle/>
                    <a:p>
                      <a:pPr algn="ctr">
                        <a:defRPr sz="800"/>
                      </a:pPr>
                      <a:r>
                        <a:t>210</a:t>
                      </a:r>
                    </a:p>
                  </a:txBody>
                  <a:tcPr/>
                </a:tc>
              </a:tr>
              <a:tr h="228600">
                <a:tc>
                  <a:txBody>
                    <a:bodyPr/>
                    <a:lstStyle/>
                    <a:p>
                      <a:pPr algn="ctr">
                        <a:defRPr sz="800"/>
                      </a:pPr>
                      <a:r>
                        <a:t>Export System</a:t>
                      </a:r>
                    </a:p>
                  </a:txBody>
                  <a:tcPr/>
                </a:tc>
                <a:tc>
                  <a:txBody>
                    <a:bodyPr/>
                    <a:lstStyle/>
                    <a:p>
                      <a:pPr algn="ctr">
                        <a:defRPr sz="800"/>
                      </a:pPr>
                      <a:r>
                        <a:t>189</a:t>
                      </a:r>
                    </a:p>
                  </a:txBody>
                  <a:tcPr/>
                </a:tc>
              </a:tr>
              <a:tr h="228600">
                <a:tc>
                  <a:txBody>
                    <a:bodyPr/>
                    <a:lstStyle/>
                    <a:p>
                      <a:pPr algn="ctr">
                        <a:defRPr sz="800"/>
                      </a:pPr>
                      <a:r>
                        <a:t>Offshore Substation</a:t>
                      </a:r>
                    </a:p>
                  </a:txBody>
                  <a:tcPr/>
                </a:tc>
                <a:tc>
                  <a:txBody>
                    <a:bodyPr/>
                    <a:lstStyle/>
                    <a:p>
                      <a:pPr algn="ctr">
                        <a:defRPr sz="800"/>
                      </a:pPr>
                      <a:r>
                        <a:t>187</a:t>
                      </a:r>
                    </a:p>
                  </a:txBody>
                  <a:tcPr/>
                </a:tc>
              </a:tr>
              <a:tr h="228600">
                <a:tc>
                  <a:txBody>
                    <a:bodyPr/>
                    <a:lstStyle/>
                    <a:p>
                      <a:pPr algn="ctr">
                        <a:defRPr sz="800"/>
                      </a:pPr>
                      <a:r>
                        <a:t>Scour Protection</a:t>
                      </a:r>
                    </a:p>
                  </a:txBody>
                  <a:tcPr/>
                </a:tc>
                <a:tc>
                  <a:txBody>
                    <a:bodyPr/>
                    <a:lstStyle/>
                    <a:p>
                      <a:pPr algn="ctr">
                        <a:defRPr sz="800"/>
                      </a:pPr>
                      <a:r>
                        <a:t>20</a:t>
                      </a:r>
                    </a:p>
                  </a:txBody>
                  <a:tcPr/>
                </a:tc>
              </a:tr>
              <a:tr h="228600">
                <a:tc>
                  <a:txBody>
                    <a:bodyPr/>
                    <a:lstStyle/>
                    <a:p>
                      <a:pPr algn="ctr">
                        <a:defRPr sz="800"/>
                      </a:pPr>
                      <a:r>
                        <a:t>Substructure</a:t>
                      </a:r>
                    </a:p>
                  </a:txBody>
                  <a:tcPr/>
                </a:tc>
                <a:tc>
                  <a:txBody>
                    <a:bodyPr/>
                    <a:lstStyle/>
                    <a:p>
                      <a:pPr algn="ctr">
                        <a:defRPr sz="800"/>
                      </a:pPr>
                      <a:r>
                        <a:t>589</a:t>
                      </a:r>
                    </a:p>
                  </a:txBody>
                  <a:tcPr/>
                </a:tc>
              </a:tr>
              <a:tr h="228600">
                <a:tc>
                  <a:txBody>
                    <a:bodyPr/>
                    <a:lstStyle/>
                    <a:p>
                      <a:pPr algn="ctr">
                        <a:defRPr sz="800"/>
                      </a:pPr>
                      <a:r>
                        <a:t>Installation</a:t>
                      </a:r>
                    </a:p>
                  </a:txBody>
                  <a:tcPr/>
                </a:tc>
                <a:tc>
                  <a:txBody>
                    <a:bodyPr/>
                    <a:lstStyle/>
                    <a:p>
                      <a:pPr algn="ctr">
                        <a:defRPr sz="800"/>
                      </a:pPr>
                      <a:r>
                        <a:t>670</a:t>
                      </a:r>
                    </a:p>
                  </a:txBody>
                  <a:tcPr/>
                </a:tc>
              </a:tr>
              <a:tr h="228600">
                <a:tc>
                  <a:txBody>
                    <a:bodyPr/>
                    <a:lstStyle/>
                    <a:p>
                      <a:pPr algn="ctr">
                        <a:defRPr sz="800"/>
                      </a:pPr>
                      <a:r>
                        <a:t>Project</a:t>
                      </a:r>
                    </a:p>
                  </a:txBody>
                  <a:tcPr/>
                </a:tc>
                <a:tc>
                  <a:txBody>
                    <a:bodyPr/>
                    <a:lstStyle/>
                    <a:p>
                      <a:pPr algn="ctr">
                        <a:defRPr sz="800"/>
                      </a:pPr>
                      <a:r>
                        <a:t>98</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810</a:t>
                      </a:r>
                    </a:p>
                  </a:txBody>
                  <a:tcPr/>
                </a:tc>
              </a:tr>
              <a:tr h="228600">
                <a:tc>
                  <a:txBody>
                    <a:bodyPr/>
                    <a:lstStyle/>
                    <a:p>
                      <a:pPr algn="ctr">
                        <a:defRPr sz="800"/>
                      </a:pPr>
                      <a:r>
                        <a:t>Construction Insurance</a:t>
                      </a:r>
                    </a:p>
                  </a:txBody>
                  <a:tcPr/>
                </a:tc>
                <a:tc>
                  <a:txBody>
                    <a:bodyPr/>
                    <a:lstStyle/>
                    <a:p>
                      <a:pPr algn="ctr">
                        <a:defRPr sz="800"/>
                      </a:pPr>
                      <a:r>
                        <a:t>44</a:t>
                      </a:r>
                    </a:p>
                  </a:txBody>
                  <a:tcPr/>
                </a:tc>
              </a:tr>
              <a:tr h="228600">
                <a:tc>
                  <a:txBody>
                    <a:bodyPr/>
                    <a:lstStyle/>
                    <a:p>
                      <a:pPr algn="ctr">
                        <a:defRPr sz="800"/>
                      </a:pPr>
                      <a:r>
                        <a:t>Decommissioning</a:t>
                      </a:r>
                    </a:p>
                  </a:txBody>
                  <a:tcPr/>
                </a:tc>
                <a:tc>
                  <a:txBody>
                    <a:bodyPr/>
                    <a:lstStyle/>
                    <a:p>
                      <a:pPr algn="ctr">
                        <a:defRPr sz="800"/>
                      </a:pPr>
                      <a:r>
                        <a:t>116</a:t>
                      </a:r>
                    </a:p>
                  </a:txBody>
                  <a:tcPr/>
                </a:tc>
              </a:tr>
              <a:tr h="228600">
                <a:tc>
                  <a:txBody>
                    <a:bodyPr/>
                    <a:lstStyle/>
                    <a:p>
                      <a:pPr algn="ctr">
                        <a:defRPr sz="800"/>
                      </a:pPr>
                      <a:r>
                        <a:t>Construction Financing</a:t>
                      </a:r>
                    </a:p>
                  </a:txBody>
                  <a:tcPr/>
                </a:tc>
                <a:tc>
                  <a:txBody>
                    <a:bodyPr/>
                    <a:lstStyle/>
                    <a:p>
                      <a:pPr algn="ctr">
                        <a:defRPr sz="800"/>
                      </a:pPr>
                      <a:r>
                        <a:t>192</a:t>
                      </a:r>
                    </a:p>
                  </a:txBody>
                  <a:tcPr/>
                </a:tc>
              </a:tr>
              <a:tr h="228600">
                <a:tc>
                  <a:txBody>
                    <a:bodyPr/>
                    <a:lstStyle/>
                    <a:p>
                      <a:pPr algn="ctr">
                        <a:defRPr sz="800"/>
                      </a:pPr>
                      <a:r>
                        <a:t>Procurement Contingency</a:t>
                      </a:r>
                    </a:p>
                  </a:txBody>
                  <a:tcPr/>
                </a:tc>
                <a:tc>
                  <a:txBody>
                    <a:bodyPr/>
                    <a:lstStyle/>
                    <a:p>
                      <a:pPr algn="ctr">
                        <a:defRPr sz="800"/>
                      </a:pPr>
                      <a:r>
                        <a:t>182</a:t>
                      </a:r>
                    </a:p>
                  </a:txBody>
                  <a:tcPr/>
                </a:tc>
              </a:tr>
              <a:tr h="228600">
                <a:tc>
                  <a:txBody>
                    <a:bodyPr/>
                    <a:lstStyle/>
                    <a:p>
                      <a:pPr algn="ctr">
                        <a:defRPr sz="800"/>
                      </a:pPr>
                      <a:r>
                        <a:t>Install. Contingency</a:t>
                      </a:r>
                    </a:p>
                  </a:txBody>
                  <a:tcPr/>
                </a:tc>
                <a:tc>
                  <a:txBody>
                    <a:bodyPr/>
                    <a:lstStyle/>
                    <a:p>
                      <a:pPr algn="ctr">
                        <a:defRPr sz="800"/>
                      </a:pPr>
                      <a:r>
                        <a:t>231</a:t>
                      </a:r>
                    </a:p>
                  </a:txBody>
                  <a:tcPr/>
                </a:tc>
              </a:tr>
              <a:tr h="228600">
                <a:tc>
                  <a:txBody>
                    <a:bodyPr/>
                    <a:lstStyle/>
                    <a:p>
                      <a:pPr algn="ctr">
                        <a:defRPr sz="800"/>
                      </a:pPr>
                      <a:r>
                        <a:t>Project Completion</a:t>
                      </a:r>
                    </a:p>
                  </a:txBody>
                  <a:tcPr/>
                </a:tc>
                <a:tc>
                  <a:txBody>
                    <a:bodyPr/>
                    <a:lstStyle/>
                    <a:p>
                      <a:pPr algn="ctr">
                        <a:defRPr sz="800"/>
                      </a:pPr>
                      <a:r>
                        <a:t>44</a:t>
                      </a:r>
                    </a:p>
                  </a:txBody>
                  <a:tcPr/>
                </a:tc>
              </a:tr>
              <a:tr h="228600">
                <a:tc>
                  <a:txBody>
                    <a:bodyPr/>
                    <a:lstStyle/>
                    <a:p>
                      <a:pPr algn="ctr">
                        <a:defRPr sz="800"/>
                      </a:pPr>
                      <a:r>
                        <a:t>Total CapEx</a:t>
                      </a:r>
                    </a:p>
                  </a:txBody>
                  <a:tcPr/>
                </a:tc>
                <a:tc>
                  <a:txBody>
                    <a:bodyPr/>
                    <a:lstStyle/>
                    <a:p>
                      <a:pPr algn="ctr">
                        <a:defRPr sz="800"/>
                      </a:pPr>
                      <a:r>
                        <a:t>4,640</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Value ($2022/kW)</a:t>
                      </a:r>
                    </a:p>
                  </a:txBody>
                  <a:tcPr>
                    <a:solidFill>
                      <a:srgbClr val="D9D9D9"/>
                    </a:solidFill>
                  </a:tcPr>
                </a:tc>
              </a:tr>
              <a:tr h="228600">
                <a:tc>
                  <a:txBody>
                    <a:bodyPr/>
                    <a:lstStyle/>
                    <a:p>
                      <a:pPr algn="ctr">
                        <a:defRPr sz="800"/>
                      </a:pPr>
                      <a:r>
                        <a:t>Total Turbine</a:t>
                      </a:r>
                    </a:p>
                  </a:txBody>
                  <a:tcPr/>
                </a:tc>
                <a:tc>
                  <a:txBody>
                    <a:bodyPr/>
                    <a:lstStyle/>
                    <a:p>
                      <a:pPr algn="ctr">
                        <a:defRPr sz="800"/>
                      </a:pPr>
                      <a:r>
                        <a:t>1,700</a:t>
                      </a:r>
                    </a:p>
                  </a:txBody>
                  <a:tcPr/>
                </a:tc>
              </a:tr>
              <a:tr h="228600">
                <a:tc>
                  <a:txBody>
                    <a:bodyPr/>
                    <a:lstStyle/>
                    <a:p>
                      <a:pPr algn="ctr">
                        <a:defRPr sz="800"/>
                      </a:pPr>
                      <a:r>
                        <a:t>Turbine</a:t>
                      </a:r>
                    </a:p>
                  </a:txBody>
                  <a:tcPr/>
                </a:tc>
                <a:tc>
                  <a:txBody>
                    <a:bodyPr/>
                    <a:lstStyle/>
                    <a:p>
                      <a:pPr algn="ctr">
                        <a:defRPr sz="800"/>
                      </a:pPr>
                      <a:r>
                        <a:t>1,700</a:t>
                      </a:r>
                    </a:p>
                  </a:txBody>
                  <a:tcPr/>
                </a:tc>
              </a:tr>
              <a:tr h="228600">
                <a:tc>
                  <a:txBody>
                    <a:bodyPr/>
                    <a:lstStyle/>
                    <a:p>
                      <a:pPr algn="ctr">
                        <a:defRPr sz="800"/>
                      </a:pPr>
                      <a:r>
                        <a:t>Total Balance of System</a:t>
                      </a:r>
                    </a:p>
                  </a:txBody>
                  <a:tcPr/>
                </a:tc>
                <a:tc>
                  <a:txBody>
                    <a:bodyPr/>
                    <a:lstStyle/>
                    <a:p>
                      <a:pPr algn="ctr">
                        <a:defRPr sz="800"/>
                      </a:pPr>
                      <a:r>
                        <a:t>3,409</a:t>
                      </a:r>
                    </a:p>
                  </a:txBody>
                  <a:tcPr/>
                </a:tc>
              </a:tr>
              <a:tr h="228600">
                <a:tc>
                  <a:txBody>
                    <a:bodyPr/>
                    <a:lstStyle/>
                    <a:p>
                      <a:pPr algn="ctr">
                        <a:defRPr sz="800"/>
                      </a:pPr>
                      <a:r>
                        <a:t>Array System</a:t>
                      </a:r>
                    </a:p>
                  </a:txBody>
                  <a:tcPr/>
                </a:tc>
                <a:tc>
                  <a:txBody>
                    <a:bodyPr/>
                    <a:lstStyle/>
                    <a:p>
                      <a:pPr algn="ctr">
                        <a:defRPr sz="800"/>
                      </a:pPr>
                      <a:r>
                        <a:t>251</a:t>
                      </a:r>
                    </a:p>
                  </a:txBody>
                  <a:tcPr/>
                </a:tc>
              </a:tr>
              <a:tr h="228600">
                <a:tc>
                  <a:txBody>
                    <a:bodyPr/>
                    <a:lstStyle/>
                    <a:p>
                      <a:pPr algn="ctr">
                        <a:defRPr sz="800"/>
                      </a:pPr>
                      <a:r>
                        <a:t>Export System</a:t>
                      </a:r>
                    </a:p>
                  </a:txBody>
                  <a:tcPr/>
                </a:tc>
                <a:tc>
                  <a:txBody>
                    <a:bodyPr/>
                    <a:lstStyle/>
                    <a:p>
                      <a:pPr algn="ctr">
                        <a:defRPr sz="800"/>
                      </a:pPr>
                      <a:r>
                        <a:t>143</a:t>
                      </a:r>
                    </a:p>
                  </a:txBody>
                  <a:tcPr/>
                </a:tc>
              </a:tr>
              <a:tr h="228600">
                <a:tc>
                  <a:txBody>
                    <a:bodyPr/>
                    <a:lstStyle/>
                    <a:p>
                      <a:pPr algn="ctr">
                        <a:defRPr sz="800"/>
                      </a:pPr>
                      <a:r>
                        <a:t>Offshore Substation</a:t>
                      </a:r>
                    </a:p>
                  </a:txBody>
                  <a:tcPr/>
                </a:tc>
                <a:tc>
                  <a:txBody>
                    <a:bodyPr/>
                    <a:lstStyle/>
                    <a:p>
                      <a:pPr algn="ctr">
                        <a:defRPr sz="800"/>
                      </a:pPr>
                      <a:r>
                        <a:t>187</a:t>
                      </a:r>
                    </a:p>
                  </a:txBody>
                  <a:tcPr/>
                </a:tc>
              </a:tr>
              <a:tr h="228600">
                <a:tc>
                  <a:txBody>
                    <a:bodyPr/>
                    <a:lstStyle/>
                    <a:p>
                      <a:pPr algn="ctr">
                        <a:defRPr sz="800"/>
                      </a:pPr>
                      <a:r>
                        <a:t>Substructure</a:t>
                      </a:r>
                    </a:p>
                  </a:txBody>
                  <a:tcPr/>
                </a:tc>
                <a:tc>
                  <a:txBody>
                    <a:bodyPr/>
                    <a:lstStyle/>
                    <a:p>
                      <a:pPr algn="ctr">
                        <a:defRPr sz="800"/>
                      </a:pPr>
                      <a:r>
                        <a:t>1,189</a:t>
                      </a:r>
                    </a:p>
                  </a:txBody>
                  <a:tcPr/>
                </a:tc>
              </a:tr>
              <a:tr h="228600">
                <a:tc>
                  <a:txBody>
                    <a:bodyPr/>
                    <a:lstStyle/>
                    <a:p>
                      <a:pPr algn="ctr">
                        <a:defRPr sz="800"/>
                      </a:pPr>
                      <a:r>
                        <a:t>Mooring System</a:t>
                      </a:r>
                    </a:p>
                  </a:txBody>
                  <a:tcPr/>
                </a:tc>
                <a:tc>
                  <a:txBody>
                    <a:bodyPr/>
                    <a:lstStyle/>
                    <a:p>
                      <a:pPr algn="ctr">
                        <a:defRPr sz="800"/>
                      </a:pPr>
                      <a:r>
                        <a:t>519</a:t>
                      </a:r>
                    </a:p>
                  </a:txBody>
                  <a:tcPr/>
                </a:tc>
              </a:tr>
              <a:tr h="228600">
                <a:tc>
                  <a:txBody>
                    <a:bodyPr/>
                    <a:lstStyle/>
                    <a:p>
                      <a:pPr algn="ctr">
                        <a:defRPr sz="800"/>
                      </a:pPr>
                      <a:r>
                        <a:t>Installation</a:t>
                      </a:r>
                    </a:p>
                  </a:txBody>
                  <a:tcPr/>
                </a:tc>
                <a:tc>
                  <a:txBody>
                    <a:bodyPr/>
                    <a:lstStyle/>
                    <a:p>
                      <a:pPr algn="ctr">
                        <a:defRPr sz="800"/>
                      </a:pPr>
                      <a:r>
                        <a:t>854</a:t>
                      </a:r>
                    </a:p>
                  </a:txBody>
                  <a:tcPr/>
                </a:tc>
              </a:tr>
              <a:tr h="228600">
                <a:tc>
                  <a:txBody>
                    <a:bodyPr/>
                    <a:lstStyle/>
                    <a:p>
                      <a:pPr algn="ctr">
                        <a:defRPr sz="800"/>
                      </a:pPr>
                      <a:r>
                        <a:t>Project</a:t>
                      </a:r>
                    </a:p>
                  </a:txBody>
                  <a:tcPr/>
                </a:tc>
                <a:tc>
                  <a:txBody>
                    <a:bodyPr/>
                    <a:lstStyle/>
                    <a:p>
                      <a:pPr algn="ctr">
                        <a:defRPr sz="800"/>
                      </a:pPr>
                      <a:r>
                        <a:t>98</a:t>
                      </a:r>
                    </a:p>
                  </a:txBody>
                  <a:tcPr/>
                </a:tc>
              </a:tr>
              <a:tr h="228600">
                <a:tc>
                  <a:txBody>
                    <a:bodyPr/>
                    <a:lstStyle/>
                    <a:p>
                      <a:pPr algn="ctr">
                        <a:defRPr sz="800"/>
                      </a:pPr>
                      <a:r>
                        <a:t>Lease Price</a:t>
                      </a:r>
                    </a:p>
                  </a:txBody>
                  <a:tcPr/>
                </a:tc>
                <a:tc>
                  <a:txBody>
                    <a:bodyPr/>
                    <a:lstStyle/>
                    <a:p>
                      <a:pPr algn="ctr">
                        <a:defRPr sz="800"/>
                      </a:pPr>
                      <a:r>
                        <a:t>167</a:t>
                      </a:r>
                    </a:p>
                  </a:txBody>
                  <a:tcPr/>
                </a:tc>
              </a:tr>
              <a:tr h="228600">
                <a:tc>
                  <a:txBody>
                    <a:bodyPr/>
                    <a:lstStyle/>
                    <a:p>
                      <a:pPr algn="ctr">
                        <a:defRPr sz="800"/>
                      </a:pPr>
                      <a:r>
                        <a:t>Total Soft Costs</a:t>
                      </a:r>
                    </a:p>
                  </a:txBody>
                  <a:tcPr/>
                </a:tc>
                <a:tc>
                  <a:txBody>
                    <a:bodyPr/>
                    <a:lstStyle/>
                    <a:p>
                      <a:pPr algn="ctr">
                        <a:defRPr sz="800"/>
                      </a:pPr>
                      <a:r>
                        <a:t>1,060</a:t>
                      </a:r>
                    </a:p>
                  </a:txBody>
                  <a:tcPr/>
                </a:tc>
              </a:tr>
              <a:tr h="228600">
                <a:tc>
                  <a:txBody>
                    <a:bodyPr/>
                    <a:lstStyle/>
                    <a:p>
                      <a:pPr algn="ctr">
                        <a:defRPr sz="800"/>
                      </a:pPr>
                      <a:r>
                        <a:t>Construction Insurance</a:t>
                      </a:r>
                    </a:p>
                  </a:txBody>
                  <a:tcPr/>
                </a:tc>
                <a:tc>
                  <a:txBody>
                    <a:bodyPr/>
                    <a:lstStyle/>
                    <a:p>
                      <a:pPr algn="ctr">
                        <a:defRPr sz="800"/>
                      </a:pPr>
                      <a:r>
                        <a:t>59</a:t>
                      </a:r>
                    </a:p>
                  </a:txBody>
                  <a:tcPr/>
                </a:tc>
              </a:tr>
              <a:tr h="228600">
                <a:tc>
                  <a:txBody>
                    <a:bodyPr/>
                    <a:lstStyle/>
                    <a:p>
                      <a:pPr algn="ctr">
                        <a:defRPr sz="800"/>
                      </a:pPr>
                      <a:r>
                        <a:t>Decomissioning</a:t>
                      </a:r>
                    </a:p>
                  </a:txBody>
                  <a:tcPr/>
                </a:tc>
                <a:tc>
                  <a:txBody>
                    <a:bodyPr/>
                    <a:lstStyle/>
                    <a:p>
                      <a:pPr algn="ctr">
                        <a:defRPr sz="800"/>
                      </a:pPr>
                      <a:r>
                        <a:t>147</a:t>
                      </a:r>
                    </a:p>
                  </a:txBody>
                  <a:tcPr/>
                </a:tc>
              </a:tr>
              <a:tr h="228600">
                <a:tc>
                  <a:txBody>
                    <a:bodyPr/>
                    <a:lstStyle/>
                    <a:p>
                      <a:pPr algn="ctr">
                        <a:defRPr sz="800"/>
                      </a:pPr>
                      <a:r>
                        <a:t>Construction Financing</a:t>
                      </a:r>
                    </a:p>
                  </a:txBody>
                  <a:tcPr/>
                </a:tc>
                <a:tc>
                  <a:txBody>
                    <a:bodyPr/>
                    <a:lstStyle/>
                    <a:p>
                      <a:pPr algn="ctr">
                        <a:defRPr sz="800"/>
                      </a:pPr>
                      <a:r>
                        <a:t>255</a:t>
                      </a:r>
                    </a:p>
                  </a:txBody>
                  <a:tcPr/>
                </a:tc>
              </a:tr>
              <a:tr h="228600">
                <a:tc>
                  <a:txBody>
                    <a:bodyPr/>
                    <a:lstStyle/>
                    <a:p>
                      <a:pPr algn="ctr">
                        <a:defRPr sz="800"/>
                      </a:pPr>
                      <a:r>
                        <a:t>Procurement Contingency</a:t>
                      </a:r>
                    </a:p>
                  </a:txBody>
                  <a:tcPr/>
                </a:tc>
                <a:tc>
                  <a:txBody>
                    <a:bodyPr/>
                    <a:lstStyle/>
                    <a:p>
                      <a:pPr algn="ctr">
                        <a:defRPr sz="800"/>
                      </a:pPr>
                      <a:r>
                        <a:t>245</a:t>
                      </a:r>
                    </a:p>
                  </a:txBody>
                  <a:tcPr/>
                </a:tc>
              </a:tr>
              <a:tr h="228600">
                <a:tc>
                  <a:txBody>
                    <a:bodyPr/>
                    <a:lstStyle/>
                    <a:p>
                      <a:pPr algn="ctr">
                        <a:defRPr sz="800"/>
                      </a:pPr>
                      <a:r>
                        <a:t>Install. Contingency </a:t>
                      </a:r>
                    </a:p>
                  </a:txBody>
                  <a:tcPr/>
                </a:tc>
                <a:tc>
                  <a:txBody>
                    <a:bodyPr/>
                    <a:lstStyle/>
                    <a:p>
                      <a:pPr algn="ctr">
                        <a:defRPr sz="800"/>
                      </a:pPr>
                      <a:r>
                        <a:t>295</a:t>
                      </a:r>
                    </a:p>
                  </a:txBody>
                  <a:tcPr/>
                </a:tc>
              </a:tr>
              <a:tr h="228600">
                <a:tc>
                  <a:txBody>
                    <a:bodyPr/>
                    <a:lstStyle/>
                    <a:p>
                      <a:pPr algn="ctr">
                        <a:defRPr sz="800"/>
                      </a:pPr>
                      <a:r>
                        <a:t>Project Completion </a:t>
                      </a:r>
                    </a:p>
                  </a:txBody>
                  <a:tcPr/>
                </a:tc>
                <a:tc>
                  <a:txBody>
                    <a:bodyPr/>
                    <a:lstStyle/>
                    <a:p>
                      <a:pPr algn="ctr">
                        <a:defRPr sz="800"/>
                      </a:pPr>
                      <a:r>
                        <a:t>59</a:t>
                      </a:r>
                    </a:p>
                  </a:txBody>
                  <a:tcPr/>
                </a:tc>
              </a:tr>
              <a:tr h="228600">
                <a:tc>
                  <a:txBody>
                    <a:bodyPr/>
                    <a:lstStyle/>
                    <a:p>
                      <a:pPr algn="ctr">
                        <a:defRPr sz="800"/>
                      </a:pPr>
                      <a:r>
                        <a:t>Total CapEx</a:t>
                      </a:r>
                    </a:p>
                  </a:txBody>
                  <a:tcPr/>
                </a:tc>
                <a:tc>
                  <a:txBody>
                    <a:bodyPr/>
                    <a:lstStyle/>
                    <a:p>
                      <a:pPr algn="ctr">
                        <a:defRPr sz="800"/>
                      </a:pPr>
                      <a:r>
                        <a:t>6,169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1471612" y="114300"/>
            <a:ext cx="6200775" cy="4914900"/>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8" name="Table 7"/>
          <p:cNvGraphicFramePr>
            <a:graphicFrameLocks noGrp="1"/>
          </p:cNvGraphicFramePr>
          <p:nvPr/>
        </p:nvGraphicFramePr>
        <p:xfrm>
          <a:off x="914400" y="914400"/>
          <a:ext cx="4114800" cy="22860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Fixed Value ($/kW-yr)</a:t>
                      </a:r>
                    </a:p>
                  </a:txBody>
                  <a:tcPr>
                    <a:solidFill>
                      <a:srgbClr val="D9D9D9"/>
                    </a:solidFill>
                  </a:tcPr>
                </a:tc>
                <a:tc>
                  <a:txBody>
                    <a:bodyPr/>
                    <a:lstStyle/>
                    <a:p>
                      <a:pPr algn="ctr">
                        <a:defRPr b="1" sz="800"/>
                      </a:pPr>
                      <a:r>
                        <a:t>Floating Value ($/kW-yr)</a:t>
                      </a:r>
                    </a:p>
                  </a:txBody>
                  <a:tcPr>
                    <a:solidFill>
                      <a:srgbClr val="D9D9D9"/>
                    </a:solidFill>
                  </a:tcPr>
                </a:tc>
              </a:tr>
              <a:tr h="228600">
                <a:tc>
                  <a:txBody>
                    <a:bodyPr/>
                    <a:lstStyle/>
                    <a:p>
                      <a:pPr algn="ctr">
                        <a:defRPr sz="800"/>
                      </a:pPr>
                      <a:r>
                        <a:t>Maintenance</a:t>
                      </a:r>
                    </a:p>
                  </a:txBody>
                  <a:tcPr/>
                </a:tc>
                <a:tc>
                  <a:txBody>
                    <a:bodyPr/>
                    <a:lstStyle/>
                    <a:p>
                      <a:pPr algn="ctr">
                        <a:defRPr sz="800"/>
                      </a:pPr>
                      <a:r>
                        <a:t>91.0</a:t>
                      </a:r>
                    </a:p>
                  </a:txBody>
                  <a:tcPr/>
                </a:tc>
                <a:tc>
                  <a:txBody>
                    <a:bodyPr/>
                    <a:lstStyle/>
                    <a:p>
                      <a:pPr algn="ctr">
                        <a:defRPr sz="800"/>
                      </a:pPr>
                      <a:r>
                        <a:t>56.0</a:t>
                      </a:r>
                    </a:p>
                  </a:txBody>
                  <a:tcPr/>
                </a:tc>
              </a:tr>
              <a:tr h="228600">
                <a:tc>
                  <a:txBody>
                    <a:bodyPr/>
                    <a:lstStyle/>
                    <a:p>
                      <a:pPr algn="ctr">
                        <a:defRPr sz="800"/>
                      </a:pPr>
                      <a:r>
                        <a:t>  Labor (technicians)</a:t>
                      </a:r>
                    </a:p>
                  </a:txBody>
                  <a:tcPr/>
                </a:tc>
                <a:tc>
                  <a:txBody>
                    <a:bodyPr/>
                    <a:lstStyle/>
                    <a:p>
                      <a:pPr algn="ctr">
                        <a:defRPr sz="800"/>
                      </a:pPr>
                      <a:r>
                        <a:t>4.0</a:t>
                      </a:r>
                    </a:p>
                  </a:txBody>
                  <a:tcPr/>
                </a:tc>
                <a:tc>
                  <a:txBody>
                    <a:bodyPr/>
                    <a:lstStyle/>
                    <a:p>
                      <a:pPr algn="ctr">
                        <a:defRPr sz="800"/>
                      </a:pPr>
                      <a:r>
                        <a:t>4.0</a:t>
                      </a:r>
                    </a:p>
                  </a:txBody>
                  <a:tcPr/>
                </a:tc>
              </a:tr>
              <a:tr h="228600">
                <a:tc>
                  <a:txBody>
                    <a:bodyPr/>
                    <a:lstStyle/>
                    <a:p>
                      <a:pPr algn="ctr">
                        <a:defRPr sz="800"/>
                      </a:pPr>
                      <a:r>
                        <a:t>  Materials</a:t>
                      </a:r>
                    </a:p>
                  </a:txBody>
                  <a:tcPr/>
                </a:tc>
                <a:tc>
                  <a:txBody>
                    <a:bodyPr/>
                    <a:lstStyle/>
                    <a:p>
                      <a:pPr algn="ctr">
                        <a:defRPr sz="800"/>
                      </a:pPr>
                      <a:r>
                        <a:t>2.0</a:t>
                      </a:r>
                    </a:p>
                  </a:txBody>
                  <a:tcPr/>
                </a:tc>
                <a:tc>
                  <a:txBody>
                    <a:bodyPr/>
                    <a:lstStyle/>
                    <a:p>
                      <a:pPr algn="ctr">
                        <a:defRPr sz="800"/>
                      </a:pPr>
                      <a:r>
                        <a:t>3.0</a:t>
                      </a:r>
                    </a:p>
                  </a:txBody>
                  <a:tcPr/>
                </a:tc>
              </a:tr>
              <a:tr h="228600">
                <a:tc>
                  <a:txBody>
                    <a:bodyPr/>
                    <a:lstStyle/>
                    <a:p>
                      <a:pPr algn="ctr">
                        <a:defRPr sz="800"/>
                      </a:pPr>
                      <a:r>
                        <a:t>  Equipment (vessels)</a:t>
                      </a:r>
                    </a:p>
                  </a:txBody>
                  <a:tcPr/>
                </a:tc>
                <a:tc>
                  <a:txBody>
                    <a:bodyPr/>
                    <a:lstStyle/>
                    <a:p>
                      <a:pPr algn="ctr">
                        <a:defRPr sz="800"/>
                      </a:pPr>
                      <a:r>
                        <a:t>85.0</a:t>
                      </a:r>
                    </a:p>
                  </a:txBody>
                  <a:tcPr/>
                </a:tc>
                <a:tc>
                  <a:txBody>
                    <a:bodyPr/>
                    <a:lstStyle/>
                    <a:p>
                      <a:pPr algn="ctr">
                        <a:defRPr sz="800"/>
                      </a:pPr>
                      <a:r>
                        <a:t>49.0</a:t>
                      </a:r>
                    </a:p>
                  </a:txBody>
                  <a:tcPr/>
                </a:tc>
              </a:tr>
              <a:tr h="228600">
                <a:tc>
                  <a:txBody>
                    <a:bodyPr/>
                    <a:lstStyle/>
                    <a:p>
                      <a:pPr algn="ctr">
                        <a:defRPr sz="800"/>
                      </a:pPr>
                      <a:r>
                        <a:t>Operations</a:t>
                      </a:r>
                    </a:p>
                  </a:txBody>
                  <a:tcPr/>
                </a:tc>
                <a:tc>
                  <a:txBody>
                    <a:bodyPr/>
                    <a:lstStyle/>
                    <a:p>
                      <a:pPr algn="ctr">
                        <a:defRPr sz="800"/>
                      </a:pPr>
                      <a:r>
                        <a:t>18.0</a:t>
                      </a:r>
                    </a:p>
                  </a:txBody>
                  <a:tcPr/>
                </a:tc>
                <a:tc>
                  <a:txBody>
                    <a:bodyPr/>
                    <a:lstStyle/>
                    <a:p>
                      <a:pPr algn="ctr">
                        <a:defRPr sz="800"/>
                      </a:pPr>
                      <a:r>
                        <a:t>31.0</a:t>
                      </a:r>
                    </a:p>
                  </a:txBody>
                  <a:tcPr/>
                </a:tc>
              </a:tr>
              <a:tr h="228600">
                <a:tc>
                  <a:txBody>
                    <a:bodyPr/>
                    <a:lstStyle/>
                    <a:p>
                      <a:pPr algn="ctr">
                        <a:defRPr sz="800"/>
                      </a:pPr>
                      <a:r>
                        <a:t>  Management administration</a:t>
                      </a:r>
                    </a:p>
                  </a:txBody>
                  <a:tcPr/>
                </a:tc>
                <a:tc>
                  <a:txBody>
                    <a:bodyPr/>
                    <a:lstStyle/>
                    <a:p>
                      <a:pPr algn="ctr">
                        <a:defRPr sz="800"/>
                      </a:pPr>
                      <a:r>
                        <a:t>2.0</a:t>
                      </a:r>
                    </a:p>
                  </a:txBody>
                  <a:tcPr/>
                </a:tc>
                <a:tc>
                  <a:txBody>
                    <a:bodyPr/>
                    <a:lstStyle/>
                    <a:p>
                      <a:pPr algn="ctr">
                        <a:defRPr sz="800"/>
                      </a:pPr>
                      <a:r>
                        <a:t>2.0</a:t>
                      </a:r>
                    </a:p>
                  </a:txBody>
                  <a:tcPr/>
                </a:tc>
              </a:tr>
              <a:tr h="228600">
                <a:tc>
                  <a:txBody>
                    <a:bodyPr/>
                    <a:lstStyle/>
                    <a:p>
                      <a:pPr algn="ctr">
                        <a:defRPr sz="800"/>
                      </a:pPr>
                      <a:r>
                        <a:t>  Port fees</a:t>
                      </a:r>
                    </a:p>
                  </a:txBody>
                  <a:tcPr/>
                </a:tc>
                <a:tc>
                  <a:txBody>
                    <a:bodyPr/>
                    <a:lstStyle/>
                    <a:p>
                      <a:pPr algn="ctr">
                        <a:defRPr sz="800"/>
                      </a:pPr>
                      <a:r>
                        <a:t>1.0</a:t>
                      </a:r>
                    </a:p>
                  </a:txBody>
                  <a:tcPr/>
                </a:tc>
                <a:tc>
                  <a:txBody>
                    <a:bodyPr/>
                    <a:lstStyle/>
                    <a:p>
                      <a:pPr algn="ctr">
                        <a:defRPr sz="800"/>
                      </a:pPr>
                      <a:r>
                        <a:t>14.0</a:t>
                      </a:r>
                    </a:p>
                  </a:txBody>
                  <a:tcPr/>
                </a:tc>
              </a:tr>
              <a:tr h="228600">
                <a:tc>
                  <a:txBody>
                    <a:bodyPr/>
                    <a:lstStyle/>
                    <a:p>
                      <a:pPr algn="ctr">
                        <a:defRPr sz="800"/>
                      </a:pPr>
                      <a:r>
                        <a:t>  Insurance</a:t>
                      </a:r>
                    </a:p>
                  </a:txBody>
                  <a:tcPr/>
                </a:tc>
                <a:tc>
                  <a:txBody>
                    <a:bodyPr/>
                    <a:lstStyle/>
                    <a:p>
                      <a:pPr algn="ctr">
                        <a:defRPr sz="800"/>
                      </a:pPr>
                      <a:r>
                        <a:t>15.0</a:t>
                      </a:r>
                    </a:p>
                  </a:txBody>
                  <a:tcPr/>
                </a:tc>
                <a:tc>
                  <a:txBody>
                    <a:bodyPr/>
                    <a:lstStyle/>
                    <a:p>
                      <a:pPr algn="ctr">
                        <a:defRPr sz="800"/>
                      </a:pPr>
                      <a:r>
                        <a:t>15.0</a:t>
                      </a:r>
                    </a:p>
                  </a:txBody>
                  <a:tcPr/>
                </a:tc>
              </a:tr>
              <a:tr h="228600">
                <a:tc>
                  <a:txBody>
                    <a:bodyPr/>
                    <a:lstStyle/>
                    <a:p>
                      <a:pPr algn="ctr">
                        <a:defRPr sz="800"/>
                      </a:pPr>
                      <a:r>
                        <a:t>Total OpEx</a:t>
                      </a:r>
                    </a:p>
                  </a:txBody>
                  <a:tcPr/>
                </a:tc>
                <a:tc>
                  <a:txBody>
                    <a:bodyPr/>
                    <a:lstStyle/>
                    <a:p>
                      <a:pPr algn="ctr">
                        <a:defRPr sz="800"/>
                      </a:pPr>
                      <a:r>
                        <a:t>109.0</a:t>
                      </a:r>
                    </a:p>
                  </a:txBody>
                  <a:tcPr/>
                </a:tc>
                <a:tc>
                  <a:txBody>
                    <a:bodyPr/>
                    <a:lstStyle/>
                    <a:p>
                      <a:pPr algn="ctr">
                        <a:defRPr sz="800"/>
                      </a:pPr>
                      <a:r>
                        <a:t>87.0</a:t>
                      </a:r>
                    </a:p>
                  </a:txBody>
                  <a:tcPr/>
                </a:tc>
              </a:tr>
            </a:tbl>
          </a:graphicData>
        </a:graphic>
      </p:graphicFrame>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$95/MWh and $145/MWh,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 (Fixed-Bottom)</a:t>
                      </a:r>
                    </a:p>
                  </a:txBody>
                  <a:tcPr/>
                </a:tc>
                <a:tc>
                  <a:txBody>
                    <a:bodyPr/>
                    <a:lstStyle/>
                    <a:p>
                      <a:pPr algn="ctr">
                        <a:defRPr sz="800"/>
                      </a:pPr>
                      <a:r>
                        <a:t>Utility Scale (Floating)</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12.0</a:t>
                      </a:r>
                    </a:p>
                  </a:txBody>
                  <a:tcPr/>
                </a:tc>
                <a:tc>
                  <a:txBody>
                    <a:bodyPr/>
                    <a:lstStyle/>
                    <a:p>
                      <a:pPr algn="ctr">
                        <a:defRPr sz="800"/>
                      </a:pPr>
                      <a:r>
                        <a:t>12.0</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4,640</a:t>
                      </a:r>
                    </a:p>
                  </a:txBody>
                  <a:tcPr/>
                </a:tc>
                <a:tc>
                  <a:txBody>
                    <a:bodyPr/>
                    <a:lstStyle/>
                    <a:p>
                      <a:pPr algn="ctr">
                        <a:defRPr sz="800"/>
                      </a:pPr>
                      <a:r>
                        <a:t>6,169</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6.48</a:t>
                      </a:r>
                    </a:p>
                  </a:txBody>
                  <a:tcPr/>
                </a:tc>
                <a:tc>
                  <a:txBody>
                    <a:bodyPr/>
                    <a:lstStyle/>
                    <a:p>
                      <a:pPr algn="ctr">
                        <a:defRPr sz="800"/>
                      </a:pPr>
                      <a:r>
                        <a:t>6.48</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109</a:t>
                      </a:r>
                    </a:p>
                  </a:txBody>
                  <a:tcPr/>
                </a:tc>
                <a:tc>
                  <a:txBody>
                    <a:bodyPr/>
                    <a:lstStyle/>
                    <a:p>
                      <a:pPr algn="ctr">
                        <a:defRPr sz="800"/>
                      </a:pPr>
                      <a:r>
                        <a:t>87</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4,295</a:t>
                      </a:r>
                    </a:p>
                  </a:txBody>
                  <a:tcPr/>
                </a:tc>
                <a:tc>
                  <a:txBody>
                    <a:bodyPr/>
                    <a:lstStyle/>
                    <a:p>
                      <a:pPr algn="ctr">
                        <a:defRPr sz="800"/>
                      </a:pPr>
                      <a:r>
                        <a:t>3,346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95</a:t>
                      </a:r>
                    </a:p>
                  </a:txBody>
                  <a:tcPr/>
                </a:tc>
                <a:tc>
                  <a:txBody>
                    <a:bodyPr/>
                    <a:lstStyle/>
                    <a:p>
                      <a:pPr algn="ctr">
                        <a:defRPr sz="800"/>
                      </a:pPr>
                      <a:r>
                        <a:t>145</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114300" y="654049"/>
            <a:ext cx="8915400" cy="3835400"/>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sz="800"/>
                      </a:pPr>
                      <a:r>
                        <a:t>Parameter</a:t>
                      </a:r>
                    </a:p>
                  </a:txBody>
                  <a:tcPr>
                    <a:solidFill>
                      <a:srgbClr val="D9D9D9"/>
                    </a:solidFill>
                  </a:tcPr>
                </a:tc>
                <a:tc>
                  <a:txBody>
                    <a:bodyPr/>
                    <a:lstStyle/>
                    <a:p>
                      <a:pPr algn="ctr">
                        <a:defRPr b="1" sz="800"/>
                      </a:pPr>
                      <a:r>
                        <a:t>Residential</a:t>
                      </a:r>
                    </a:p>
                  </a:txBody>
                  <a:tcPr>
                    <a:solidFill>
                      <a:srgbClr val="D9D9D9"/>
                    </a:solidFill>
                  </a:tcPr>
                </a:tc>
                <a:tc>
                  <a:txBody>
                    <a:bodyPr/>
                    <a:lstStyle/>
                    <a:p>
                      <a:pPr algn="ctr">
                        <a:defRPr b="1" sz="800"/>
                      </a:pPr>
                      <a:r>
                        <a:t>Commercial</a:t>
                      </a:r>
                    </a:p>
                  </a:txBody>
                  <a:tcPr>
                    <a:solidFill>
                      <a:srgbClr val="D9D9D9"/>
                    </a:solidFill>
                  </a:tcPr>
                </a:tc>
                <a:tc>
                  <a:txBody>
                    <a:bodyPr/>
                    <a:lstStyle/>
                    <a:p>
                      <a:pPr algn="ctr">
                        <a:defRPr b="1" sz="800"/>
                      </a:pPr>
                      <a:r>
                        <a:t>Large</a:t>
                      </a:r>
                    </a:p>
                  </a:txBody>
                  <a:tcPr>
                    <a:solidFill>
                      <a:srgbClr val="D9D9D9"/>
                    </a:solidFill>
                  </a:tcPr>
                </a:tc>
                <a:tc>
                  <a:txBody>
                    <a:bodyPr/>
                    <a:lstStyle/>
                    <a:p>
                      <a:pPr algn="ctr">
                        <a:defRPr b="1" sz="800"/>
                      </a:pPr>
                      <a:r>
                        <a:t>Units</a:t>
                      </a:r>
                    </a:p>
                  </a:txBody>
                  <a:tcPr>
                    <a:solidFill>
                      <a:srgbClr val="D9D9D9"/>
                    </a:solidFill>
                  </a:tcPr>
                </a:tc>
              </a:tr>
              <a:tr h="228600">
                <a:tc>
                  <a:txBody>
                    <a:bodyPr/>
                    <a:lstStyle/>
                    <a:p>
                      <a:pPr algn="ctr">
                        <a:defRPr sz="800"/>
                      </a:pPr>
                      <a:r>
                        <a:t>Wind Turbine CapEx</a:t>
                      </a:r>
                    </a:p>
                  </a:txBody>
                  <a:tcPr/>
                </a:tc>
                <a:tc>
                  <a:txBody>
                    <a:bodyPr/>
                    <a:lstStyle/>
                    <a:p>
                      <a:pPr algn="ctr">
                        <a:defRPr sz="800"/>
                      </a:pPr>
                      <a:r>
                        <a:t>3,823</a:t>
                      </a:r>
                    </a:p>
                  </a:txBody>
                  <a:tcPr/>
                </a:tc>
                <a:tc>
                  <a:txBody>
                    <a:bodyPr/>
                    <a:lstStyle/>
                    <a:p>
                      <a:pPr algn="ctr">
                        <a:defRPr sz="800"/>
                      </a:pPr>
                      <a:r>
                        <a:t>3,723</a:t>
                      </a:r>
                    </a:p>
                  </a:txBody>
                  <a:tcPr/>
                </a:tc>
                <a:tc>
                  <a:txBody>
                    <a:bodyPr/>
                    <a:lstStyle/>
                    <a:p>
                      <a:pPr algn="ctr">
                        <a:defRPr sz="800"/>
                      </a:pPr>
                      <a:r>
                        <a:t>2,392</a:t>
                      </a:r>
                    </a:p>
                  </a:txBody>
                  <a:tcPr/>
                </a:tc>
                <a:tc>
                  <a:txBody>
                    <a:bodyPr/>
                    <a:lstStyle/>
                    <a:p>
                      <a:pPr algn="ctr">
                        <a:defRPr sz="800"/>
                      </a:pPr>
                      <a:r>
                        <a:t>$2022/kW</a:t>
                      </a:r>
                    </a:p>
                  </a:txBody>
                  <a:tcPr/>
                </a:tc>
              </a:tr>
              <a:tr h="228600">
                <a:tc>
                  <a:txBody>
                    <a:bodyPr/>
                    <a:lstStyle/>
                    <a:p>
                      <a:pPr algn="ctr">
                        <a:defRPr sz="800"/>
                      </a:pPr>
                      <a:r>
                        <a:t>BOS CapEx</a:t>
                      </a:r>
                    </a:p>
                  </a:txBody>
                  <a:tcPr/>
                </a:tc>
                <a:tc>
                  <a:txBody>
                    <a:bodyPr/>
                    <a:lstStyle/>
                    <a:p>
                      <a:pPr algn="ctr">
                        <a:defRPr sz="800"/>
                      </a:pPr>
                      <a:r>
                        <a:t>4,602</a:t>
                      </a:r>
                    </a:p>
                  </a:txBody>
                  <a:tcPr/>
                </a:tc>
                <a:tc>
                  <a:txBody>
                    <a:bodyPr/>
                    <a:lstStyle/>
                    <a:p>
                      <a:pPr algn="ctr">
                        <a:defRPr sz="800"/>
                      </a:pPr>
                      <a:r>
                        <a:t>2,604</a:t>
                      </a:r>
                    </a:p>
                  </a:txBody>
                  <a:tcPr/>
                </a:tc>
                <a:tc>
                  <a:txBody>
                    <a:bodyPr/>
                    <a:lstStyle/>
                    <a:p>
                      <a:pPr algn="ctr">
                        <a:defRPr sz="800"/>
                      </a:pPr>
                      <a:r>
                        <a:t>878</a:t>
                      </a:r>
                    </a:p>
                  </a:txBody>
                  <a:tcPr/>
                </a:tc>
                <a:tc>
                  <a:txBody>
                    <a:bodyPr/>
                    <a:lstStyle/>
                    <a:p>
                      <a:pPr algn="ctr">
                        <a:defRPr sz="800"/>
                      </a:pPr>
                      <a:r>
                        <a:t>$2022/kW</a:t>
                      </a:r>
                    </a:p>
                  </a:txBody>
                  <a:tcPr/>
                </a:tc>
              </a:tr>
              <a:tr h="228600">
                <a:tc>
                  <a:txBody>
                    <a:bodyPr/>
                    <a:lstStyle/>
                    <a:p>
                      <a:pPr algn="ctr">
                        <a:defRPr sz="800"/>
                      </a:pPr>
                      <a:r>
                        <a:t>Total CapEx</a:t>
                      </a:r>
                    </a:p>
                  </a:txBody>
                  <a:tcPr/>
                </a:tc>
                <a:tc>
                  <a:txBody>
                    <a:bodyPr/>
                    <a:lstStyle/>
                    <a:p>
                      <a:pPr algn="ctr">
                        <a:defRPr sz="800"/>
                      </a:pPr>
                      <a:r>
                        <a:t>8,425</a:t>
                      </a:r>
                    </a:p>
                  </a:txBody>
                  <a:tcPr/>
                </a:tc>
                <a:tc>
                  <a:txBody>
                    <a:bodyPr/>
                    <a:lstStyle/>
                    <a:p>
                      <a:pPr algn="ctr">
                        <a:defRPr sz="800"/>
                      </a:pPr>
                      <a:r>
                        <a:t>6,327</a:t>
                      </a:r>
                    </a:p>
                  </a:txBody>
                  <a:tcPr/>
                </a:tc>
                <a:tc>
                  <a:txBody>
                    <a:bodyPr/>
                    <a:lstStyle/>
                    <a:p>
                      <a:pPr algn="ctr">
                        <a:defRPr sz="800"/>
                      </a:pPr>
                      <a:r>
                        <a:t>3,270</a:t>
                      </a:r>
                    </a:p>
                  </a:txBody>
                  <a:tcPr/>
                </a:tc>
                <a:tc>
                  <a:txBody>
                    <a:bodyPr/>
                    <a:lstStyle/>
                    <a:p>
                      <a:pPr algn="ctr">
                        <a:defRPr sz="800"/>
                      </a:pPr>
                      <a:r>
                        <a:t>$2022/kW</a:t>
                      </a:r>
                    </a:p>
                  </a:txBody>
                  <a:tcPr/>
                </a:tc>
              </a:tr>
              <a:tr h="228600">
                <a:tc>
                  <a:txBody>
                    <a:bodyPr/>
                    <a:lstStyle/>
                    <a:p>
                      <a:pPr algn="ctr">
                        <a:defRPr sz="800"/>
                      </a:pPr>
                      <a:r>
                        <a:t>OpEx</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$2022/kW/yr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2114550" y="114300"/>
            <a:ext cx="4914900" cy="4914900"/>
          </a:xfrm>
          <a:prstGeom prst="rect">
            <a:avLst/>
          </a:prstGeom>
        </p:spPr>
      </p:pic>
      <p:pic>
        <p:nvPicPr>
          <p:cNvPr id="67" name="Picture 66" descr="DW_100kW_capex_donut.png"/>
          <p:cNvPicPr>
            <a:picLocks noChangeAspect="1"/>
          </p:cNvPicPr>
          <p:nvPr/>
        </p:nvPicPr>
        <p:blipFill>
          <a:blip r:embed="rId13"/>
          <a:stretch>
            <a:fillRect/>
          </a:stretch>
        </p:blipFill>
        <p:spPr>
          <a:xfrm>
            <a:off x="2114550" y="114300"/>
            <a:ext cx="4914900" cy="4914900"/>
          </a:xfrm>
          <a:prstGeom prst="rect">
            <a:avLst/>
          </a:prstGeom>
        </p:spPr>
      </p:pic>
      <p:pic>
        <p:nvPicPr>
          <p:cNvPr id="68" name="Picture 67" descr="DW_1500kW_capex_donut.png"/>
          <p:cNvPicPr>
            <a:picLocks noChangeAspect="1"/>
          </p:cNvPicPr>
          <p:nvPr/>
        </p:nvPicPr>
        <p:blipFill>
          <a:blip r:embed="rId14"/>
          <a:stretch>
            <a:fillRect/>
          </a:stretch>
        </p:blipFill>
        <p:spPr>
          <a:xfrm>
            <a:off x="2114550" y="114300"/>
            <a:ext cx="4914900" cy="4914900"/>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2971800" y="114300"/>
            <a:ext cx="3200399" cy="4914900"/>
          </a:xfrm>
          <a:prstGeom prst="rect">
            <a:avLst/>
          </a:prstGeom>
        </p:spPr>
      </p:pic>
      <p:pic>
        <p:nvPicPr>
          <p:cNvPr id="19" name="Picture 18" descr="DW_100kW_LCOE_waterfall.png"/>
          <p:cNvPicPr>
            <a:picLocks noChangeAspect="1"/>
          </p:cNvPicPr>
          <p:nvPr/>
        </p:nvPicPr>
        <p:blipFill>
          <a:blip r:embed="rId7"/>
          <a:stretch>
            <a:fillRect/>
          </a:stretch>
        </p:blipFill>
        <p:spPr>
          <a:xfrm>
            <a:off x="2971800" y="114300"/>
            <a:ext cx="3200399" cy="4914900"/>
          </a:xfrm>
          <a:prstGeom prst="rect">
            <a:avLst/>
          </a:prstGeom>
        </p:spPr>
      </p:pic>
      <p:pic>
        <p:nvPicPr>
          <p:cNvPr id="20" name="Picture 19" descr="DW_1500kW_LCOE_waterfall.png"/>
          <p:cNvPicPr>
            <a:picLocks noChangeAspect="1"/>
          </p:cNvPicPr>
          <p:nvPr/>
        </p:nvPicPr>
        <p:blipFill>
          <a:blip r:embed="rId8"/>
          <a:stretch>
            <a:fillRect/>
          </a:stretch>
        </p:blipFill>
        <p:spPr>
          <a:xfrm>
            <a:off x="2971800" y="114300"/>
            <a:ext cx="3200399" cy="491490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sz="800"/>
                      </a:pPr>
                      <a:r>
                        <a:t>Unnamed: 0</a:t>
                      </a:r>
                    </a:p>
                  </a:txBody>
                  <a:tcPr>
                    <a:solidFill>
                      <a:srgbClr val="D9D9D9"/>
                    </a:solidFill>
                  </a:tcPr>
                </a:tc>
                <a:tc>
                  <a:txBody>
                    <a:bodyPr/>
                    <a:lstStyle/>
                    <a:p>
                      <a:pPr algn="ctr">
                        <a:defRPr b="1" sz="800"/>
                      </a:pPr>
                      <a:r>
                        <a:t>Unnamed: 1</a:t>
                      </a:r>
                    </a:p>
                  </a:txBody>
                  <a:tcPr>
                    <a:solidFill>
                      <a:srgbClr val="D9D9D9"/>
                    </a:solidFill>
                  </a:tcPr>
                </a:tc>
                <a:tc>
                  <a:txBody>
                    <a:bodyPr/>
                    <a:lstStyle/>
                    <a:p>
                      <a:pPr algn="ctr">
                        <a:defRPr b="1" sz="800"/>
                      </a:pPr>
                      <a:r>
                        <a:t>Land-Based</a:t>
                      </a:r>
                    </a:p>
                  </a:txBody>
                  <a:tcPr>
                    <a:solidFill>
                      <a:srgbClr val="D9D9D9"/>
                    </a:solidFill>
                  </a:tcPr>
                </a:tc>
                <a:tc>
                  <a:txBody>
                    <a:bodyPr/>
                    <a:lstStyle/>
                    <a:p>
                      <a:pPr algn="ctr">
                        <a:defRPr b="1" sz="800"/>
                      </a:pPr>
                      <a:r>
                        <a:t>Offshore</a:t>
                      </a:r>
                    </a:p>
                  </a:txBody>
                  <a:tcPr>
                    <a:solidFill>
                      <a:srgbClr val="D9D9D9"/>
                    </a:solidFill>
                  </a:tcPr>
                </a:tc>
                <a:tc>
                  <a:txBody>
                    <a:bodyPr/>
                    <a:lstStyle/>
                    <a:p>
                      <a:pPr algn="ctr">
                        <a:defRPr b="1" sz="800"/>
                      </a:pPr>
                      <a:r>
                        <a:t>Offshore.1</a:t>
                      </a:r>
                    </a:p>
                  </a:txBody>
                  <a:tcPr>
                    <a:solidFill>
                      <a:srgbClr val="D9D9D9"/>
                    </a:solidFill>
                  </a:tcPr>
                </a:tc>
                <a:tc>
                  <a:txBody>
                    <a:bodyPr/>
                    <a:lstStyle/>
                    <a:p>
                      <a:pPr algn="ctr">
                        <a:defRPr b="1" sz="800"/>
                      </a:pPr>
                      <a:r>
                        <a:t>Distributed</a:t>
                      </a:r>
                    </a:p>
                  </a:txBody>
                  <a:tcPr>
                    <a:solidFill>
                      <a:srgbClr val="D9D9D9"/>
                    </a:solidFill>
                  </a:tcPr>
                </a:tc>
                <a:tc>
                  <a:txBody>
                    <a:bodyPr/>
                    <a:lstStyle/>
                    <a:p>
                      <a:pPr algn="ctr">
                        <a:defRPr b="1" sz="800"/>
                      </a:pPr>
                      <a:r>
                        <a:t>Distributed.1</a:t>
                      </a:r>
                    </a:p>
                  </a:txBody>
                  <a:tcPr>
                    <a:solidFill>
                      <a:srgbClr val="D9D9D9"/>
                    </a:solidFill>
                  </a:tcPr>
                </a:tc>
                <a:tc>
                  <a:txBody>
                    <a:bodyPr/>
                    <a:lstStyle/>
                    <a:p>
                      <a:pPr algn="ctr">
                        <a:defRPr b="1" sz="800"/>
                      </a:pPr>
                      <a:r>
                        <a:t>Distributed.2</a:t>
                      </a:r>
                    </a:p>
                  </a:txBody>
                  <a:tcPr>
                    <a:solidFill>
                      <a:srgbClr val="D9D9D9"/>
                    </a:solidFill>
                  </a:tcPr>
                </a:tc>
              </a:tr>
              <a:tr h="228600">
                <a:tc>
                  <a:txBody>
                    <a:bodyPr/>
                    <a:lstStyle/>
                    <a:p>
                      <a:pPr algn="ctr">
                        <a:defRPr sz="800"/>
                      </a:pPr>
                      <a:r>
                        <a:t>Parameter</a:t>
                      </a:r>
                    </a:p>
                  </a:txBody>
                  <a:tcPr/>
                </a:tc>
                <a:tc>
                  <a:txBody>
                    <a:bodyPr/>
                    <a:lstStyle/>
                    <a:p>
                      <a:pPr algn="ctr">
                        <a:defRPr sz="800"/>
                      </a:pPr>
                      <a:r>
                        <a:t>Units</a:t>
                      </a:r>
                    </a:p>
                  </a:txBody>
                  <a:tcPr/>
                </a:tc>
                <a:tc>
                  <a:txBody>
                    <a:bodyPr/>
                    <a:lstStyle/>
                    <a:p>
                      <a:pPr algn="ctr">
                        <a:defRPr sz="800"/>
                      </a:pPr>
                      <a:r>
                        <a:t>Utility Scale</a:t>
                      </a:r>
                    </a:p>
                  </a:txBody>
                  <a:tcPr/>
                </a:tc>
                <a:tc>
                  <a:txBody>
                    <a:bodyPr/>
                    <a:lstStyle/>
                    <a:p>
                      <a:pPr algn="ctr">
                        <a:defRPr sz="800"/>
                      </a:pPr>
                      <a:r>
                        <a:t>Utility Scale (Fixed-Bottom)</a:t>
                      </a:r>
                    </a:p>
                  </a:txBody>
                  <a:tcPr/>
                </a:tc>
                <a:tc>
                  <a:txBody>
                    <a:bodyPr/>
                    <a:lstStyle/>
                    <a:p>
                      <a:pPr algn="ctr">
                        <a:defRPr sz="800"/>
                      </a:pPr>
                      <a:r>
                        <a:t>Utility Scale (Floating)</a:t>
                      </a:r>
                    </a:p>
                  </a:txBody>
                  <a:tcPr/>
                </a:tc>
                <a:tc>
                  <a:txBody>
                    <a:bodyPr/>
                    <a:lstStyle/>
                    <a:p>
                      <a:pPr algn="ctr">
                        <a:defRPr sz="800"/>
                      </a:pPr>
                      <a:r>
                        <a:t>Single Turbine (Residential)</a:t>
                      </a:r>
                    </a:p>
                  </a:txBody>
                  <a:tcPr/>
                </a:tc>
                <a:tc>
                  <a:txBody>
                    <a:bodyPr/>
                    <a:lstStyle/>
                    <a:p>
                      <a:pPr algn="ctr">
                        <a:defRPr sz="800"/>
                      </a:pPr>
                      <a:r>
                        <a:t>Single Turbine (Commercial)</a:t>
                      </a:r>
                    </a:p>
                  </a:txBody>
                  <a:tcPr/>
                </a:tc>
                <a:tc>
                  <a:txBody>
                    <a:bodyPr/>
                    <a:lstStyle/>
                    <a:p>
                      <a:pPr algn="ctr">
                        <a:defRPr sz="800"/>
                      </a:pPr>
                      <a:r>
                        <a:t>Single Turbine (Large)</a:t>
                      </a:r>
                    </a:p>
                  </a:txBody>
                  <a:tcPr/>
                </a:tc>
              </a:tr>
              <a:tr h="228600">
                <a:tc>
                  <a:txBody>
                    <a:bodyPr/>
                    <a:lstStyle/>
                    <a:p>
                      <a:pPr algn="ctr">
                        <a:defRPr sz="800"/>
                      </a:pPr>
                      <a:r>
                        <a:t>Wind turbine rating</a:t>
                      </a:r>
                    </a:p>
                  </a:txBody>
                  <a:tcPr/>
                </a:tc>
                <a:tc>
                  <a:txBody>
                    <a:bodyPr/>
                    <a:lstStyle/>
                    <a:p>
                      <a:pPr algn="ctr">
                        <a:defRPr sz="800"/>
                      </a:pPr>
                      <a:r>
                        <a:t>MW</a:t>
                      </a:r>
                    </a:p>
                  </a:txBody>
                  <a:tcPr/>
                </a:tc>
                <a:tc>
                  <a:txBody>
                    <a:bodyPr/>
                    <a:lstStyle/>
                    <a:p>
                      <a:pPr algn="ctr">
                        <a:defRPr sz="800"/>
                      </a:pPr>
                      <a:r>
                        <a:t>3.3</a:t>
                      </a:r>
                    </a:p>
                  </a:txBody>
                  <a:tcPr/>
                </a:tc>
                <a:tc>
                  <a:txBody>
                    <a:bodyPr/>
                    <a:lstStyle/>
                    <a:p>
                      <a:pPr algn="ctr">
                        <a:defRPr sz="800"/>
                      </a:pPr>
                      <a:r>
                        <a:t>12.0</a:t>
                      </a:r>
                    </a:p>
                  </a:txBody>
                  <a:tcPr/>
                </a:tc>
                <a:tc>
                  <a:txBody>
                    <a:bodyPr/>
                    <a:lstStyle/>
                    <a:p>
                      <a:pPr algn="ctr">
                        <a:defRPr sz="800"/>
                      </a:pPr>
                      <a:r>
                        <a:t>12.0</a:t>
                      </a:r>
                    </a:p>
                  </a:txBody>
                  <a:tcPr/>
                </a:tc>
                <a:tc>
                  <a:txBody>
                    <a:bodyPr/>
                    <a:lstStyle/>
                    <a:p>
                      <a:pPr algn="ctr">
                        <a:defRPr sz="800"/>
                      </a:pPr>
                      <a:r>
                        <a:t>20 (kW)</a:t>
                      </a:r>
                    </a:p>
                  </a:txBody>
                  <a:tcPr/>
                </a:tc>
                <a:tc>
                  <a:txBody>
                    <a:bodyPr/>
                    <a:lstStyle/>
                    <a:p>
                      <a:pPr algn="ctr">
                        <a:defRPr sz="800"/>
                      </a:pPr>
                      <a:r>
                        <a:t>100 (kW)</a:t>
                      </a:r>
                    </a:p>
                  </a:txBody>
                  <a:tcPr/>
                </a:tc>
                <a:tc>
                  <a:txBody>
                    <a:bodyPr/>
                    <a:lstStyle/>
                    <a:p>
                      <a:pPr algn="ctr">
                        <a:defRPr sz="800"/>
                      </a:pPr>
                      <a:r>
                        <a:t>1.5</a:t>
                      </a:r>
                    </a:p>
                  </a:txBody>
                  <a:tcPr/>
                </a:tc>
              </a:tr>
              <a:tr h="228600">
                <a:tc>
                  <a:txBody>
                    <a:bodyPr/>
                    <a:lstStyle/>
                    <a:p>
                      <a:pPr algn="ctr">
                        <a:defRPr sz="800"/>
                      </a:pPr>
                      <a:r>
                        <a:t>Capital expenditures (CapEx)</a:t>
                      </a:r>
                    </a:p>
                  </a:txBody>
                  <a:tcPr/>
                </a:tc>
                <a:tc>
                  <a:txBody>
                    <a:bodyPr/>
                    <a:lstStyle/>
                    <a:p>
                      <a:pPr algn="ctr">
                        <a:defRPr sz="800"/>
                      </a:pPr>
                      <a:r>
                        <a:t>$/kW</a:t>
                      </a:r>
                    </a:p>
                  </a:txBody>
                  <a:tcPr/>
                </a:tc>
                <a:tc>
                  <a:txBody>
                    <a:bodyPr/>
                    <a:lstStyle/>
                    <a:p>
                      <a:pPr algn="ctr">
                        <a:defRPr sz="800"/>
                      </a:pPr>
                      <a:r>
                        <a:t>1,751</a:t>
                      </a:r>
                    </a:p>
                  </a:txBody>
                  <a:tcPr/>
                </a:tc>
                <a:tc>
                  <a:txBody>
                    <a:bodyPr/>
                    <a:lstStyle/>
                    <a:p>
                      <a:pPr algn="ctr">
                        <a:defRPr sz="800"/>
                      </a:pPr>
                      <a:r>
                        <a:t>4,640</a:t>
                      </a:r>
                    </a:p>
                  </a:txBody>
                  <a:tcPr/>
                </a:tc>
                <a:tc>
                  <a:txBody>
                    <a:bodyPr/>
                    <a:lstStyle/>
                    <a:p>
                      <a:pPr algn="ctr">
                        <a:defRPr sz="800"/>
                      </a:pPr>
                      <a:r>
                        <a:t>6,169</a:t>
                      </a:r>
                    </a:p>
                  </a:txBody>
                  <a:tcPr/>
                </a:tc>
                <a:tc>
                  <a:txBody>
                    <a:bodyPr/>
                    <a:lstStyle/>
                    <a:p>
                      <a:pPr algn="ctr">
                        <a:defRPr sz="800"/>
                      </a:pPr>
                      <a:r>
                        <a:t>8,425</a:t>
                      </a:r>
                    </a:p>
                  </a:txBody>
                  <a:tcPr/>
                </a:tc>
                <a:tc>
                  <a:txBody>
                    <a:bodyPr/>
                    <a:lstStyle/>
                    <a:p>
                      <a:pPr algn="ctr">
                        <a:defRPr sz="800"/>
                      </a:pPr>
                      <a:r>
                        <a:t>6,327</a:t>
                      </a:r>
                    </a:p>
                  </a:txBody>
                  <a:tcPr/>
                </a:tc>
                <a:tc>
                  <a:txBody>
                    <a:bodyPr/>
                    <a:lstStyle/>
                    <a:p>
                      <a:pPr algn="ctr">
                        <a:defRPr sz="800"/>
                      </a:pPr>
                      <a:r>
                        <a:t>3,270</a:t>
                      </a:r>
                    </a:p>
                  </a:txBody>
                  <a:tcPr/>
                </a:tc>
              </a:tr>
              <a:tr h="228600">
                <a:tc>
                  <a:txBody>
                    <a:bodyPr/>
                    <a:lstStyle/>
                    <a:p>
                      <a:pPr algn="ctr">
                        <a:defRPr sz="800"/>
                      </a:pPr>
                      <a:r>
                        <a:t>Fixed charge rate (FCR) (real)</a:t>
                      </a:r>
                    </a:p>
                  </a:txBody>
                  <a:tcPr/>
                </a:tc>
                <a:tc>
                  <a:txBody>
                    <a:bodyPr/>
                    <a:lstStyle/>
                    <a:p>
                      <a:pPr algn="ctr">
                        <a:defRPr sz="800"/>
                      </a:pPr>
                      <a:r>
                        <a:t>%</a:t>
                      </a:r>
                    </a:p>
                  </a:txBody>
                  <a:tcPr/>
                </a:tc>
                <a:tc>
                  <a:txBody>
                    <a:bodyPr/>
                    <a:lstStyle/>
                    <a:p>
                      <a:pPr algn="ctr">
                        <a:defRPr sz="800"/>
                      </a:pPr>
                      <a:r>
                        <a:t>6.73</a:t>
                      </a:r>
                    </a:p>
                  </a:txBody>
                  <a:tcPr/>
                </a:tc>
                <a:tc>
                  <a:txBody>
                    <a:bodyPr/>
                    <a:lstStyle/>
                    <a:p>
                      <a:pPr algn="ctr">
                        <a:defRPr sz="800"/>
                      </a:pPr>
                      <a:r>
                        <a:t>6.48</a:t>
                      </a:r>
                    </a:p>
                  </a:txBody>
                  <a:tcPr/>
                </a:tc>
                <a:tc>
                  <a:txBody>
                    <a:bodyPr/>
                    <a:lstStyle/>
                    <a:p>
                      <a:pPr algn="ctr">
                        <a:defRPr sz="800"/>
                      </a:pPr>
                      <a:r>
                        <a:t>6.48</a:t>
                      </a:r>
                    </a:p>
                  </a:txBody>
                  <a:tcPr/>
                </a:tc>
                <a:tc>
                  <a:txBody>
                    <a:bodyPr/>
                    <a:lstStyle/>
                    <a:p>
                      <a:pPr algn="ctr">
                        <a:defRPr sz="800"/>
                      </a:pPr>
                      <a:r>
                        <a:t>6.73</a:t>
                      </a:r>
                    </a:p>
                  </a:txBody>
                  <a:tcPr/>
                </a:tc>
                <a:tc>
                  <a:txBody>
                    <a:bodyPr/>
                    <a:lstStyle/>
                    <a:p>
                      <a:pPr algn="ctr">
                        <a:defRPr sz="800"/>
                      </a:pPr>
                      <a:r>
                        <a:t>6.73</a:t>
                      </a:r>
                    </a:p>
                  </a:txBody>
                  <a:tcPr/>
                </a:tc>
                <a:tc>
                  <a:txBody>
                    <a:bodyPr/>
                    <a:lstStyle/>
                    <a:p>
                      <a:pPr algn="ctr">
                        <a:defRPr sz="800"/>
                      </a:pPr>
                      <a:r>
                        <a:t>6.73</a:t>
                      </a:r>
                    </a:p>
                  </a:txBody>
                  <a:tcPr/>
                </a:tc>
              </a:tr>
              <a:tr h="228600">
                <a:tc>
                  <a:txBody>
                    <a:bodyPr/>
                    <a:lstStyle/>
                    <a:p>
                      <a:pPr algn="ctr">
                        <a:defRPr sz="800"/>
                      </a:pPr>
                      <a:r>
                        <a:t>Operational expenditures (OpEx)</a:t>
                      </a:r>
                    </a:p>
                  </a:txBody>
                  <a:tcPr/>
                </a:tc>
                <a:tc>
                  <a:txBody>
                    <a:bodyPr/>
                    <a:lstStyle/>
                    <a:p>
                      <a:pPr algn="ctr">
                        <a:defRPr sz="800"/>
                      </a:pPr>
                      <a:r>
                        <a:t>$/kW/yr</a:t>
                      </a:r>
                    </a:p>
                  </a:txBody>
                  <a:tcPr/>
                </a:tc>
                <a:tc>
                  <a:txBody>
                    <a:bodyPr/>
                    <a:lstStyle/>
                    <a:p>
                      <a:pPr algn="ctr">
                        <a:defRPr sz="800"/>
                      </a:pPr>
                      <a:r>
                        <a:t>41</a:t>
                      </a:r>
                    </a:p>
                  </a:txBody>
                  <a:tcPr/>
                </a:tc>
                <a:tc>
                  <a:txBody>
                    <a:bodyPr/>
                    <a:lstStyle/>
                    <a:p>
                      <a:pPr algn="ctr">
                        <a:defRPr sz="800"/>
                      </a:pPr>
                      <a:r>
                        <a:t>109</a:t>
                      </a:r>
                    </a:p>
                  </a:txBody>
                  <a:tcPr/>
                </a:tc>
                <a:tc>
                  <a:txBody>
                    <a:bodyPr/>
                    <a:lstStyle/>
                    <a:p>
                      <a:pPr algn="ctr">
                        <a:defRPr sz="800"/>
                      </a:pPr>
                      <a:r>
                        <a:t>87</a:t>
                      </a:r>
                    </a:p>
                  </a:txBody>
                  <a:tcPr/>
                </a:tc>
                <a:tc>
                  <a:txBody>
                    <a:bodyPr/>
                    <a:lstStyle/>
                    <a:p>
                      <a:pPr algn="ctr">
                        <a:defRPr sz="800"/>
                      </a:pPr>
                      <a:r>
                        <a:t>39</a:t>
                      </a:r>
                    </a:p>
                  </a:txBody>
                  <a:tcPr/>
                </a:tc>
                <a:tc>
                  <a:txBody>
                    <a:bodyPr/>
                    <a:lstStyle/>
                    <a:p>
                      <a:pPr algn="ctr">
                        <a:defRPr sz="800"/>
                      </a:pPr>
                      <a:r>
                        <a:t>39</a:t>
                      </a:r>
                    </a:p>
                  </a:txBody>
                  <a:tcPr/>
                </a:tc>
                <a:tc>
                  <a:txBody>
                    <a:bodyPr/>
                    <a:lstStyle/>
                    <a:p>
                      <a:pPr algn="ctr">
                        <a:defRPr sz="800"/>
                      </a:pPr>
                      <a:r>
                        <a:t>39</a:t>
                      </a:r>
                    </a:p>
                  </a:txBody>
                  <a:tcPr/>
                </a:tc>
              </a:tr>
              <a:tr h="228600">
                <a:tc>
                  <a:txBody>
                    <a:bodyPr/>
                    <a:lstStyle/>
                    <a:p>
                      <a:pPr algn="ctr">
                        <a:defRPr sz="800"/>
                      </a:pPr>
                      <a:r>
                        <a:t>Net annual energy production</a:t>
                      </a:r>
                    </a:p>
                  </a:txBody>
                  <a:tcPr/>
                </a:tc>
                <a:tc>
                  <a:txBody>
                    <a:bodyPr/>
                    <a:lstStyle/>
                    <a:p>
                      <a:pPr algn="ctr">
                        <a:defRPr sz="800"/>
                      </a:pPr>
                      <a:r>
                        <a:t>MWh/MW/yr</a:t>
                      </a:r>
                    </a:p>
                  </a:txBody>
                  <a:tcPr/>
                </a:tc>
                <a:tc>
                  <a:txBody>
                    <a:bodyPr/>
                    <a:lstStyle/>
                    <a:p>
                      <a:pPr algn="ctr">
                        <a:defRPr sz="800"/>
                      </a:pPr>
                      <a:r>
                        <a:t>4,100</a:t>
                      </a:r>
                    </a:p>
                  </a:txBody>
                  <a:tcPr/>
                </a:tc>
                <a:tc>
                  <a:txBody>
                    <a:bodyPr/>
                    <a:lstStyle/>
                    <a:p>
                      <a:pPr algn="ctr">
                        <a:defRPr sz="800"/>
                      </a:pPr>
                      <a:r>
                        <a:t>4,295</a:t>
                      </a:r>
                    </a:p>
                  </a:txBody>
                  <a:tcPr/>
                </a:tc>
                <a:tc>
                  <a:txBody>
                    <a:bodyPr/>
                    <a:lstStyle/>
                    <a:p>
                      <a:pPr algn="ctr">
                        <a:defRPr sz="800"/>
                      </a:pPr>
                      <a:r>
                        <a:t>3,346</a:t>
                      </a:r>
                    </a:p>
                  </a:txBody>
                  <a:tcPr/>
                </a:tc>
                <a:tc>
                  <a:txBody>
                    <a:bodyPr/>
                    <a:lstStyle/>
                    <a:p>
                      <a:pPr algn="ctr">
                        <a:defRPr sz="800"/>
                      </a:pPr>
                      <a:r>
                        <a:t>2,580</a:t>
                      </a:r>
                    </a:p>
                  </a:txBody>
                  <a:tcPr/>
                </a:tc>
                <a:tc>
                  <a:txBody>
                    <a:bodyPr/>
                    <a:lstStyle/>
                    <a:p>
                      <a:pPr algn="ctr">
                        <a:defRPr sz="800"/>
                      </a:pPr>
                      <a:r>
                        <a:t>2,846</a:t>
                      </a:r>
                    </a:p>
                  </a:txBody>
                  <a:tcPr/>
                </a:tc>
                <a:tc>
                  <a:txBody>
                    <a:bodyPr/>
                    <a:lstStyle/>
                    <a:p>
                      <a:pPr algn="ctr">
                        <a:defRPr sz="800"/>
                      </a:pPr>
                      <a:r>
                        <a:t>3,326</a:t>
                      </a:r>
                    </a:p>
                  </a:txBody>
                  <a:tcPr/>
                </a:tc>
              </a:tr>
              <a:tr h="228600">
                <a:tc>
                  <a:txBody>
                    <a:bodyPr/>
                    <a:lstStyle/>
                    <a:p>
                      <a:pPr algn="ctr">
                        <a:defRPr sz="800"/>
                      </a:pPr>
                      <a:r>
                        <a:t>Levelized cost of energy (LCOE)</a:t>
                      </a:r>
                    </a:p>
                  </a:txBody>
                  <a:tcPr/>
                </a:tc>
                <a:tc>
                  <a:txBody>
                    <a:bodyPr/>
                    <a:lstStyle/>
                    <a:p>
                      <a:pPr algn="ctr">
                        <a:defRPr sz="800"/>
                      </a:pPr>
                      <a:r>
                        <a:t>$/MWh</a:t>
                      </a:r>
                    </a:p>
                  </a:txBody>
                  <a:tcPr/>
                </a:tc>
                <a:tc>
                  <a:txBody>
                    <a:bodyPr/>
                    <a:lstStyle/>
                    <a:p>
                      <a:pPr algn="ctr">
                        <a:defRPr sz="800"/>
                      </a:pPr>
                      <a:r>
                        <a:t>39</a:t>
                      </a:r>
                    </a:p>
                  </a:txBody>
                  <a:tcPr/>
                </a:tc>
                <a:tc>
                  <a:txBody>
                    <a:bodyPr/>
                    <a:lstStyle/>
                    <a:p>
                      <a:pPr algn="ctr">
                        <a:defRPr sz="800"/>
                      </a:pPr>
                      <a:r>
                        <a:t>95</a:t>
                      </a:r>
                    </a:p>
                  </a:txBody>
                  <a:tcPr/>
                </a:tc>
                <a:tc>
                  <a:txBody>
                    <a:bodyPr/>
                    <a:lstStyle/>
                    <a:p>
                      <a:pPr algn="ctr">
                        <a:defRPr sz="800"/>
                      </a:pPr>
                      <a:r>
                        <a:t>145</a:t>
                      </a:r>
                    </a:p>
                  </a:txBody>
                  <a:tcPr/>
                </a:tc>
                <a:tc>
                  <a:txBody>
                    <a:bodyPr/>
                    <a:lstStyle/>
                    <a:p>
                      <a:pPr algn="ctr">
                        <a:defRPr sz="800"/>
                      </a:pPr>
                      <a:r>
                        <a:t>235</a:t>
                      </a:r>
                    </a:p>
                  </a:txBody>
                  <a:tcPr/>
                </a:tc>
                <a:tc>
                  <a:txBody>
                    <a:bodyPr/>
                    <a:lstStyle/>
                    <a:p>
                      <a:pPr algn="ctr">
                        <a:defRPr sz="800"/>
                      </a:pPr>
                      <a:r>
                        <a:t>163</a:t>
                      </a:r>
                    </a:p>
                  </a:txBody>
                  <a:tcPr/>
                </a:tc>
                <a:tc>
                  <a:txBody>
                    <a:bodyPr/>
                    <a:lstStyle/>
                    <a:p>
                      <a:pPr algn="ctr">
                        <a:defRPr sz="800"/>
                      </a:pPr>
                      <a:r>
                        <a:t>78</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114300" y="607868"/>
            <a:ext cx="8915400" cy="3927763"/>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